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A" ContentType="audio/x-ms-wma"/>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1"/>
  </p:sldMasterIdLst>
  <p:handoutMasterIdLst>
    <p:handoutMasterId r:id="rId33"/>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4" r:id="rId16"/>
    <p:sldId id="275" r:id="rId17"/>
    <p:sldId id="276" r:id="rId18"/>
    <p:sldId id="277" r:id="rId19"/>
    <p:sldId id="278" r:id="rId20"/>
    <p:sldId id="279" r:id="rId21"/>
    <p:sldId id="280" r:id="rId22"/>
    <p:sldId id="281" r:id="rId23"/>
    <p:sldId id="282" r:id="rId24"/>
    <p:sldId id="283" r:id="rId25"/>
    <p:sldId id="294" r:id="rId26"/>
    <p:sldId id="285" r:id="rId27"/>
    <p:sldId id="289" r:id="rId28"/>
    <p:sldId id="290" r:id="rId29"/>
    <p:sldId id="293" r:id="rId30"/>
    <p:sldId id="291" r:id="rId31"/>
    <p:sldId id="292"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WKyrkWKFKLG7iFVEoCQhQA==" hashData="KBZuz3ocpjWgrP1cjOewPnVe0UkqaD/S9YbjXOAehkLtl5WoPVkkvLM7gpsiiLboT746UByyx0apVB1nvQ7h8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5446EF8-6D1E-4642-A072-B8439B86095C}" type="datetimeFigureOut">
              <a:rPr lang="en-US" smtClean="0"/>
              <a:t>9/21/2021</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617D73D-1073-471B-80D2-D63321C95F21}" type="slidenum">
              <a:rPr lang="en-US" smtClean="0"/>
              <a:t>‹#›</a:t>
            </a:fld>
            <a:endParaRPr lang="en-US"/>
          </a:p>
        </p:txBody>
      </p:sp>
    </p:spTree>
    <p:extLst>
      <p:ext uri="{BB962C8B-B14F-4D97-AF65-F5344CB8AC3E}">
        <p14:creationId xmlns:p14="http://schemas.microsoft.com/office/powerpoint/2010/main" val="358894912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F34A57A-B9D6-4290-BFBF-16822EB38C65}"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3623639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F34A57A-B9D6-4290-BFBF-16822EB38C65}"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987888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F34A57A-B9D6-4290-BFBF-16822EB38C65}"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501491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F34A57A-B9D6-4290-BFBF-16822EB38C65}"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22660-0D13-49DC-A247-39CA285CC32C}"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17051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F34A57A-B9D6-4290-BFBF-16822EB38C65}"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2956055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BF34A57A-B9D6-4290-BFBF-16822EB38C65}" type="datetimeFigureOut">
              <a:rPr lang="en-US" smtClean="0"/>
              <a:t>9/21/2021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1266291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BF34A57A-B9D6-4290-BFBF-16822EB38C65}" type="datetimeFigureOut">
              <a:rPr lang="en-US" smtClean="0"/>
              <a:t>9/21/2021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2311075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34A57A-B9D6-4290-BFBF-16822EB38C65}"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373492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34A57A-B9D6-4290-BFBF-16822EB38C65}"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1116523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34A57A-B9D6-4290-BFBF-16822EB38C65}"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3091975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F34A57A-B9D6-4290-BFBF-16822EB38C65}"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845110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F34A57A-B9D6-4290-BFBF-16822EB38C65}"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2991918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F34A57A-B9D6-4290-BFBF-16822EB38C65}" type="datetimeFigureOut">
              <a:rPr lang="en-US" smtClean="0"/>
              <a:t>9/21/2021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2978575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F34A57A-B9D6-4290-BFBF-16822EB38C65}" type="datetimeFigureOut">
              <a:rPr lang="en-US" smtClean="0"/>
              <a:t>9/21/2021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1362494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34A57A-B9D6-4290-BFBF-16822EB38C65}" type="datetimeFigureOut">
              <a:rPr lang="en-US" smtClean="0"/>
              <a:t>9/21/2021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1443099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F34A57A-B9D6-4290-BFBF-16822EB38C65}"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3956423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F34A57A-B9D6-4290-BFBF-16822EB38C65}"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922660-0D13-49DC-A247-39CA285CC32C}" type="slidenum">
              <a:rPr lang="en-US" smtClean="0"/>
              <a:t>‹#›</a:t>
            </a:fld>
            <a:endParaRPr lang="en-US"/>
          </a:p>
        </p:txBody>
      </p:sp>
    </p:spTree>
    <p:extLst>
      <p:ext uri="{BB962C8B-B14F-4D97-AF65-F5344CB8AC3E}">
        <p14:creationId xmlns:p14="http://schemas.microsoft.com/office/powerpoint/2010/main" val="2572662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BF34A57A-B9D6-4290-BFBF-16822EB38C65}" type="datetimeFigureOut">
              <a:rPr lang="en-US" smtClean="0"/>
              <a:t>9/21/2021</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E922660-0D13-49DC-A247-39CA285CC32C}" type="slidenum">
              <a:rPr lang="en-US" smtClean="0"/>
              <a:t>‹#›</a:t>
            </a:fld>
            <a:endParaRPr lang="en-US"/>
          </a:p>
        </p:txBody>
      </p:sp>
    </p:spTree>
    <p:extLst>
      <p:ext uri="{BB962C8B-B14F-4D97-AF65-F5344CB8AC3E}">
        <p14:creationId xmlns:p14="http://schemas.microsoft.com/office/powerpoint/2010/main" val="1256603434"/>
      </p:ext>
    </p:extLst>
  </p:cSld>
  <p:clrMap bg1="dk1" tx1="lt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oleObject" Target="../embeddings/oleObject19.bin"/><Relationship Id="rId5" Type="http://schemas.openxmlformats.org/officeDocument/2006/relationships/image" Target="../media/image6.emf"/><Relationship Id="rId4" Type="http://schemas.openxmlformats.org/officeDocument/2006/relationships/oleObject" Target="../embeddings/oleObject18.bin"/></Relationships>
</file>

<file path=ppt/slides/_rels/slide11.xml.rels><?xml version="1.0" encoding="UTF-8" standalone="yes"?>
<Relationships xmlns="http://schemas.openxmlformats.org/package/2006/relationships"><Relationship Id="rId8" Type="http://schemas.openxmlformats.org/officeDocument/2006/relationships/hyperlink" Target="http://www.vinu.edu/" TargetMode="External"/><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oleObject" Target="../embeddings/oleObject21.bin"/><Relationship Id="rId5" Type="http://schemas.openxmlformats.org/officeDocument/2006/relationships/image" Target="../media/image6.emf"/><Relationship Id="rId4" Type="http://schemas.openxmlformats.org/officeDocument/2006/relationships/oleObject" Target="../embeddings/oleObject20.bin"/></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oleObject" Target="../embeddings/oleObject23.bin"/><Relationship Id="rId5" Type="http://schemas.openxmlformats.org/officeDocument/2006/relationships/image" Target="../media/image6.emf"/><Relationship Id="rId4" Type="http://schemas.openxmlformats.org/officeDocument/2006/relationships/oleObject" Target="../embeddings/oleObject22.bin"/></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oleObject" Target="../embeddings/oleObject25.bin"/><Relationship Id="rId5" Type="http://schemas.openxmlformats.org/officeDocument/2006/relationships/image" Target="../media/image6.emf"/><Relationship Id="rId4" Type="http://schemas.openxmlformats.org/officeDocument/2006/relationships/oleObject" Target="../embeddings/oleObject24.bin"/></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oleObject" Target="../embeddings/oleObject27.bin"/><Relationship Id="rId5" Type="http://schemas.openxmlformats.org/officeDocument/2006/relationships/image" Target="../media/image6.emf"/><Relationship Id="rId4" Type="http://schemas.openxmlformats.org/officeDocument/2006/relationships/oleObject" Target="../embeddings/oleObject26.bin"/></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oleObject" Target="../embeddings/oleObject29.bin"/><Relationship Id="rId5" Type="http://schemas.openxmlformats.org/officeDocument/2006/relationships/image" Target="../media/image6.emf"/><Relationship Id="rId4" Type="http://schemas.openxmlformats.org/officeDocument/2006/relationships/oleObject" Target="../embeddings/oleObject28.bin"/></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oleObject" Target="../embeddings/oleObject31.bin"/><Relationship Id="rId5" Type="http://schemas.openxmlformats.org/officeDocument/2006/relationships/image" Target="../media/image6.emf"/><Relationship Id="rId4" Type="http://schemas.openxmlformats.org/officeDocument/2006/relationships/oleObject" Target="../embeddings/oleObject30.bin"/></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oleObject" Target="../embeddings/oleObject33.bin"/><Relationship Id="rId5" Type="http://schemas.openxmlformats.org/officeDocument/2006/relationships/image" Target="../media/image6.emf"/><Relationship Id="rId4" Type="http://schemas.openxmlformats.org/officeDocument/2006/relationships/oleObject" Target="../embeddings/oleObject32.bin"/></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oleObject" Target="../embeddings/oleObject35.bin"/><Relationship Id="rId5" Type="http://schemas.openxmlformats.org/officeDocument/2006/relationships/image" Target="../media/image6.emf"/><Relationship Id="rId4" Type="http://schemas.openxmlformats.org/officeDocument/2006/relationships/oleObject" Target="../embeddings/oleObject34.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19.vml"/><Relationship Id="rId6" Type="http://schemas.openxmlformats.org/officeDocument/2006/relationships/oleObject" Target="../embeddings/oleObject37.bin"/><Relationship Id="rId5" Type="http://schemas.openxmlformats.org/officeDocument/2006/relationships/image" Target="../media/image6.emf"/><Relationship Id="rId4" Type="http://schemas.openxmlformats.org/officeDocument/2006/relationships/oleObject" Target="../embeddings/oleObject36.bin"/></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6.e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20.vml"/><Relationship Id="rId6" Type="http://schemas.openxmlformats.org/officeDocument/2006/relationships/oleObject" Target="../embeddings/oleObject39.bin"/><Relationship Id="rId5" Type="http://schemas.openxmlformats.org/officeDocument/2006/relationships/image" Target="../media/image6.emf"/><Relationship Id="rId4" Type="http://schemas.openxmlformats.org/officeDocument/2006/relationships/oleObject" Target="../embeddings/oleObject38.bin"/></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21.vml"/><Relationship Id="rId6" Type="http://schemas.openxmlformats.org/officeDocument/2006/relationships/oleObject" Target="../embeddings/oleObject41.bin"/><Relationship Id="rId5" Type="http://schemas.openxmlformats.org/officeDocument/2006/relationships/image" Target="../media/image6.emf"/><Relationship Id="rId4" Type="http://schemas.openxmlformats.org/officeDocument/2006/relationships/oleObject" Target="../embeddings/oleObject40.bin"/></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22.vml"/><Relationship Id="rId6" Type="http://schemas.openxmlformats.org/officeDocument/2006/relationships/oleObject" Target="../embeddings/oleObject43.bin"/><Relationship Id="rId5" Type="http://schemas.openxmlformats.org/officeDocument/2006/relationships/image" Target="../media/image6.emf"/><Relationship Id="rId4" Type="http://schemas.openxmlformats.org/officeDocument/2006/relationships/oleObject" Target="../embeddings/oleObject42.bin"/></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23.vml"/><Relationship Id="rId6" Type="http://schemas.openxmlformats.org/officeDocument/2006/relationships/oleObject" Target="../embeddings/oleObject45.bin"/><Relationship Id="rId5" Type="http://schemas.openxmlformats.org/officeDocument/2006/relationships/image" Target="../media/image6.emf"/><Relationship Id="rId4" Type="http://schemas.openxmlformats.org/officeDocument/2006/relationships/oleObject" Target="../embeddings/oleObject44.bin"/></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24.vml"/><Relationship Id="rId6" Type="http://schemas.openxmlformats.org/officeDocument/2006/relationships/oleObject" Target="../embeddings/oleObject47.bin"/><Relationship Id="rId5" Type="http://schemas.openxmlformats.org/officeDocument/2006/relationships/image" Target="../media/image6.emf"/><Relationship Id="rId4" Type="http://schemas.openxmlformats.org/officeDocument/2006/relationships/oleObject" Target="../embeddings/oleObject46.bin"/></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oleObject" Target="../embeddings/oleObject48.bin"/><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vmlDrawing" Target="../drawings/vmlDrawing25.vml"/><Relationship Id="rId6" Type="http://schemas.openxmlformats.org/officeDocument/2006/relationships/image" Target="../media/image8.emf"/><Relationship Id="rId5" Type="http://schemas.openxmlformats.org/officeDocument/2006/relationships/oleObject" Target="../embeddings/oleObject49.bin"/><Relationship Id="rId10" Type="http://schemas.openxmlformats.org/officeDocument/2006/relationships/image" Target="../media/image18.jpg"/><Relationship Id="rId4" Type="http://schemas.openxmlformats.org/officeDocument/2006/relationships/image" Target="../media/image6.emf"/><Relationship Id="rId9"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26.vml"/><Relationship Id="rId6" Type="http://schemas.openxmlformats.org/officeDocument/2006/relationships/oleObject" Target="../embeddings/oleObject51.bin"/><Relationship Id="rId5" Type="http://schemas.openxmlformats.org/officeDocument/2006/relationships/image" Target="../media/image6.emf"/><Relationship Id="rId4" Type="http://schemas.openxmlformats.org/officeDocument/2006/relationships/oleObject" Target="../embeddings/oleObject50.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53.bin"/><Relationship Id="rId3" Type="http://schemas.openxmlformats.org/officeDocument/2006/relationships/audio" Target="../media/media1.WMA"/><Relationship Id="rId7" Type="http://schemas.openxmlformats.org/officeDocument/2006/relationships/image" Target="../media/image6.emf"/><Relationship Id="rId2" Type="http://schemas.microsoft.com/office/2007/relationships/media" Target="../media/media1.WMA"/><Relationship Id="rId1" Type="http://schemas.openxmlformats.org/officeDocument/2006/relationships/vmlDrawing" Target="../drawings/vmlDrawing27.vml"/><Relationship Id="rId6" Type="http://schemas.openxmlformats.org/officeDocument/2006/relationships/oleObject" Target="../embeddings/oleObject52.bin"/><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slideLayout" Target="../slideLayouts/slideLayout1.xml"/><Relationship Id="rId9" Type="http://schemas.openxmlformats.org/officeDocument/2006/relationships/image" Target="../media/image8.emf"/></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28.vml"/><Relationship Id="rId6" Type="http://schemas.openxmlformats.org/officeDocument/2006/relationships/oleObject" Target="../embeddings/oleObject55.bin"/><Relationship Id="rId5" Type="http://schemas.openxmlformats.org/officeDocument/2006/relationships/image" Target="../media/image6.emf"/><Relationship Id="rId4" Type="http://schemas.openxmlformats.org/officeDocument/2006/relationships/oleObject" Target="../embeddings/oleObject54.bin"/></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29.vml"/><Relationship Id="rId6" Type="http://schemas.openxmlformats.org/officeDocument/2006/relationships/oleObject" Target="../embeddings/oleObject57.bin"/><Relationship Id="rId5" Type="http://schemas.openxmlformats.org/officeDocument/2006/relationships/image" Target="../media/image6.emf"/><Relationship Id="rId4" Type="http://schemas.openxmlformats.org/officeDocument/2006/relationships/oleObject" Target="../embeddings/oleObject56.bin"/></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6.emf"/><Relationship Id="rId4"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59.bin"/><Relationship Id="rId3" Type="http://schemas.openxmlformats.org/officeDocument/2006/relationships/audio" Target="../media/media2.WMA"/><Relationship Id="rId7" Type="http://schemas.openxmlformats.org/officeDocument/2006/relationships/image" Target="../media/image6.emf"/><Relationship Id="rId2" Type="http://schemas.microsoft.com/office/2007/relationships/media" Target="../media/media2.WMA"/><Relationship Id="rId1" Type="http://schemas.openxmlformats.org/officeDocument/2006/relationships/vmlDrawing" Target="../drawings/vmlDrawing30.vml"/><Relationship Id="rId6" Type="http://schemas.openxmlformats.org/officeDocument/2006/relationships/oleObject" Target="../embeddings/oleObject58.bin"/><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slideLayout" Target="../slideLayouts/slideLayout1.xml"/><Relationship Id="rId9" Type="http://schemas.openxmlformats.org/officeDocument/2006/relationships/image" Target="../media/image8.emf"/></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61.bin"/><Relationship Id="rId3" Type="http://schemas.openxmlformats.org/officeDocument/2006/relationships/audio" Target="../media/media3.WMA"/><Relationship Id="rId7" Type="http://schemas.openxmlformats.org/officeDocument/2006/relationships/image" Target="../media/image6.emf"/><Relationship Id="rId2" Type="http://schemas.microsoft.com/office/2007/relationships/media" Target="../media/media3.WMA"/><Relationship Id="rId1" Type="http://schemas.openxmlformats.org/officeDocument/2006/relationships/vmlDrawing" Target="../drawings/vmlDrawing31.vml"/><Relationship Id="rId6" Type="http://schemas.openxmlformats.org/officeDocument/2006/relationships/oleObject" Target="../embeddings/oleObject60.bin"/><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slideLayout" Target="../slideLayouts/slideLayout1.xml"/><Relationship Id="rId9" Type="http://schemas.openxmlformats.org/officeDocument/2006/relationships/image" Target="../media/image8.emf"/></Relationships>
</file>

<file path=ppt/slides/_rels/slide4.xml.rels><?xml version="1.0" encoding="UTF-8" standalone="yes"?>
<Relationships xmlns="http://schemas.openxmlformats.org/package/2006/relationships"><Relationship Id="rId8" Type="http://schemas.openxmlformats.org/officeDocument/2006/relationships/hyperlink" Target="https://www.vinu.edu/group/guest/emergency-information" TargetMode="External"/><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6.emf"/><Relationship Id="rId4"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image" Target="../media/image6.emf"/><Relationship Id="rId4" Type="http://schemas.openxmlformats.org/officeDocument/2006/relationships/oleObject" Target="../embeddings/oleObject8.bin"/></Relationships>
</file>

<file path=ppt/slides/_rels/slide6.xml.rels><?xml version="1.0" encoding="UTF-8" standalone="yes"?>
<Relationships xmlns="http://schemas.openxmlformats.org/package/2006/relationships"><Relationship Id="rId8" Type="http://schemas.openxmlformats.org/officeDocument/2006/relationships/hyperlink" Target="mailto:mtaylor@vinu.edu" TargetMode="External"/><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6.emf"/><Relationship Id="rId4" Type="http://schemas.openxmlformats.org/officeDocument/2006/relationships/oleObject" Target="../embeddings/oleObject10.bin"/><Relationship Id="rId9" Type="http://schemas.openxmlformats.org/officeDocument/2006/relationships/hyperlink" Target="mailto:earl.potter@vinu.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image" Target="../media/image6.emf"/><Relationship Id="rId4" Type="http://schemas.openxmlformats.org/officeDocument/2006/relationships/oleObject" Target="../embeddings/oleObject12.bin"/></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image" Target="../media/image6.emf"/><Relationship Id="rId4" Type="http://schemas.openxmlformats.org/officeDocument/2006/relationships/oleObject" Target="../embeddings/oleObject14.bin"/></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image" Target="../media/image6.emf"/><Relationship Id="rId4" Type="http://schemas.openxmlformats.org/officeDocument/2006/relationships/oleObject" Target="../embeddings/oleObject1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p:cNvGrpSpPr/>
          <p:nvPr/>
        </p:nvGrpSpPr>
        <p:grpSpPr>
          <a:xfrm>
            <a:off x="10391467" y="6121799"/>
            <a:ext cx="1933338" cy="561074"/>
            <a:chOff x="9467270" y="5873605"/>
            <a:chExt cx="1933338" cy="561074"/>
          </a:xfrm>
        </p:grpSpPr>
        <p:graphicFrame>
          <p:nvGraphicFramePr>
            <p:cNvPr id="9" name="Object 8"/>
            <p:cNvGraphicFramePr>
              <a:graphicFrameLocks noChangeAspect="1"/>
            </p:cNvGraphicFramePr>
            <p:nvPr>
              <p:extLst>
                <p:ext uri="{D42A27DB-BD31-4B8C-83A1-F6EECF244321}">
                  <p14:modId xmlns:p14="http://schemas.microsoft.com/office/powerpoint/2010/main" val="864193864"/>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1107"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10" name="Rectangle 9"/>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1" name="Rectangle 10"/>
          <p:cNvSpPr/>
          <p:nvPr/>
        </p:nvSpPr>
        <p:spPr>
          <a:xfrm>
            <a:off x="270222" y="490993"/>
            <a:ext cx="7494872" cy="1261884"/>
          </a:xfrm>
          <a:prstGeom prst="rect">
            <a:avLst/>
          </a:prstGeom>
          <a:noFill/>
        </p:spPr>
        <p:txBody>
          <a:bodyPr wrap="square" lIns="91440" tIns="45720" rIns="91440" bIns="45720">
            <a:spAutoFit/>
          </a:bodyPr>
          <a:lstStyle/>
          <a:p>
            <a:r>
              <a:rPr lang="en-US" sz="2800" b="1" dirty="0" smtClean="0">
                <a:ln w="0"/>
                <a:effectLst>
                  <a:outerShdw blurRad="38100" dist="19050" dir="2700000" algn="tl" rotWithShape="0">
                    <a:schemeClr val="dk1">
                      <a:alpha val="40000"/>
                    </a:schemeClr>
                  </a:outerShdw>
                </a:effectLst>
              </a:rPr>
              <a:t>Vincennes University</a:t>
            </a:r>
          </a:p>
          <a:p>
            <a:r>
              <a:rPr lang="en-US" sz="4800" b="1" dirty="0" smtClean="0">
                <a:ln w="0"/>
                <a:effectLst>
                  <a:outerShdw blurRad="38100" dist="19050" dir="2700000" algn="tl" rotWithShape="0">
                    <a:schemeClr val="dk1">
                      <a:alpha val="40000"/>
                    </a:schemeClr>
                  </a:outerShdw>
                </a:effectLst>
              </a:rPr>
              <a:t>Structure </a:t>
            </a:r>
            <a:r>
              <a:rPr lang="en-US" sz="4800" b="1" cap="none" spc="0" dirty="0" smtClean="0">
                <a:ln w="0"/>
                <a:effectLst>
                  <a:outerShdw blurRad="38100" dist="19050" dir="2700000" algn="tl" rotWithShape="0">
                    <a:schemeClr val="dk1">
                      <a:alpha val="40000"/>
                    </a:schemeClr>
                  </a:outerShdw>
                </a:effectLst>
              </a:rPr>
              <a:t>Emergency</a:t>
            </a:r>
            <a:r>
              <a:rPr lang="en-US" sz="4800" b="1" dirty="0">
                <a:ln w="0"/>
                <a:effectLst>
                  <a:outerShdw blurRad="38100" dist="19050" dir="2700000" algn="tl" rotWithShape="0">
                    <a:schemeClr val="dk1">
                      <a:alpha val="40000"/>
                    </a:schemeClr>
                  </a:outerShdw>
                </a:effectLst>
              </a:rPr>
              <a:t> </a:t>
            </a:r>
            <a:r>
              <a:rPr lang="en-US" sz="4800" b="1" dirty="0" smtClean="0">
                <a:ln w="0"/>
                <a:effectLst>
                  <a:outerShdw blurRad="38100" dist="19050" dir="2700000" algn="tl" rotWithShape="0">
                    <a:schemeClr val="dk1">
                      <a:alpha val="40000"/>
                    </a:schemeClr>
                  </a:outerShdw>
                </a:effectLst>
              </a:rPr>
              <a:t>Plan</a:t>
            </a:r>
            <a:endParaRPr lang="en-US" sz="4800" b="1" cap="none" spc="0" dirty="0">
              <a:ln w="0"/>
              <a:effectLst>
                <a:outerShdw blurRad="38100" dist="19050" dir="2700000" algn="tl" rotWithShape="0">
                  <a:schemeClr val="dk1">
                    <a:alpha val="40000"/>
                  </a:schemeClr>
                </a:outerShdw>
              </a:effectLst>
            </a:endParaRPr>
          </a:p>
        </p:txBody>
      </p:sp>
      <p:sp>
        <p:nvSpPr>
          <p:cNvPr id="12" name="Rectangle 11"/>
          <p:cNvSpPr/>
          <p:nvPr/>
        </p:nvSpPr>
        <p:spPr>
          <a:xfrm>
            <a:off x="270222" y="5921744"/>
            <a:ext cx="2324098" cy="400110"/>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Campus</a:t>
            </a:r>
          </a:p>
        </p:txBody>
      </p:sp>
      <p:sp>
        <p:nvSpPr>
          <p:cNvPr id="15" name="Rectangle 14"/>
          <p:cNvSpPr/>
          <p:nvPr/>
        </p:nvSpPr>
        <p:spPr>
          <a:xfrm>
            <a:off x="2938725" y="2828835"/>
            <a:ext cx="6314550"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dirty="0" smtClean="0">
                <a:ln>
                  <a:solidFill>
                    <a:schemeClr val="bg1"/>
                  </a:solidFill>
                </a:ln>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PE COMPLEX</a:t>
            </a:r>
            <a:endParaRPr lang="en-US" sz="7200" b="1" dirty="0">
              <a:ln>
                <a:solidFill>
                  <a:schemeClr val="bg1"/>
                </a:solidFill>
              </a:ln>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9" name="Rectangle 18"/>
          <p:cNvSpPr/>
          <p:nvPr/>
        </p:nvSpPr>
        <p:spPr>
          <a:xfrm>
            <a:off x="597436" y="6279987"/>
            <a:ext cx="1669670" cy="400110"/>
          </a:xfrm>
          <a:prstGeom prst="rect">
            <a:avLst/>
          </a:prstGeom>
        </p:spPr>
        <p:txBody>
          <a:bodyPr wrap="square">
            <a:spAutoFit/>
          </a:bodyPr>
          <a:lstStyle/>
          <a:p>
            <a:pPr algn="ctr"/>
            <a:r>
              <a:rPr lang="en-US" sz="2000" b="1" dirty="0" smtClean="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2021</a:t>
            </a:r>
            <a:endParaRPr lang="en-US" sz="2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endParaRPr>
          </a:p>
        </p:txBody>
      </p:sp>
    </p:spTree>
    <p:extLst>
      <p:ext uri="{BB962C8B-B14F-4D97-AF65-F5344CB8AC3E}">
        <p14:creationId xmlns:p14="http://schemas.microsoft.com/office/powerpoint/2010/main" val="22623024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12408"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12409"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Emergency Warning Notification</a:t>
            </a:r>
          </a:p>
        </p:txBody>
      </p:sp>
      <p:sp>
        <p:nvSpPr>
          <p:cNvPr id="14" name="Content Placeholder 6"/>
          <p:cNvSpPr txBox="1">
            <a:spLocks/>
          </p:cNvSpPr>
          <p:nvPr/>
        </p:nvSpPr>
        <p:spPr>
          <a:xfrm>
            <a:off x="3394049" y="1103985"/>
            <a:ext cx="8147101" cy="5578888"/>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1257300" lvl="2" indent="-342900" algn="l">
              <a:lnSpc>
                <a:spcPct val="120000"/>
              </a:lnSpc>
              <a:spcBef>
                <a:spcPts val="0"/>
              </a:spcBef>
              <a:spcAft>
                <a:spcPts val="0"/>
              </a:spcAft>
              <a:buSzPct val="100000"/>
              <a:buFont typeface="Times New Roman" panose="02020603050405020304" pitchFamily="18" charset="0"/>
              <a:buChar char="⁃"/>
            </a:pPr>
            <a:r>
              <a:rPr lang="en-US" sz="2000" dirty="0" smtClean="0">
                <a:solidFill>
                  <a:schemeClr val="tx2"/>
                </a:solidFill>
                <a:latin typeface="Times New Roman" panose="02020603050405020304" pitchFamily="18" charset="0"/>
                <a:cs typeface="Times New Roman" panose="02020603050405020304" pitchFamily="18" charset="0"/>
              </a:rPr>
              <a:t>VU Faculty, Staff, and Students will receive an emergency notification via text and/or voice message during certain situations or emergencies.</a:t>
            </a:r>
          </a:p>
          <a:p>
            <a:pPr lvl="2" algn="l">
              <a:lnSpc>
                <a:spcPct val="120000"/>
              </a:lnSpc>
              <a:spcBef>
                <a:spcPts val="0"/>
              </a:spcBef>
              <a:spcAft>
                <a:spcPts val="0"/>
              </a:spcAft>
              <a:buSzPct val="100000"/>
            </a:pPr>
            <a:endParaRPr lang="en-US" sz="2000" dirty="0" smtClean="0">
              <a:solidFill>
                <a:schemeClr val="tx2"/>
              </a:solidFill>
              <a:latin typeface="Times New Roman" panose="02020603050405020304" pitchFamily="18" charset="0"/>
              <a:cs typeface="Times New Roman" panose="02020603050405020304" pitchFamily="18" charset="0"/>
            </a:endParaRPr>
          </a:p>
          <a:p>
            <a:pPr marL="342900" indent="-342900" algn="l">
              <a:lnSpc>
                <a:spcPct val="120000"/>
              </a:lnSpc>
              <a:spcBef>
                <a:spcPts val="0"/>
              </a:spcBef>
              <a:spcAft>
                <a:spcPts val="0"/>
              </a:spcAft>
              <a:buSzPct val="100000"/>
              <a:buFont typeface="Arial" panose="020B0604020202020204" pitchFamily="34" charset="0"/>
              <a:buChar char="•"/>
            </a:pPr>
            <a:r>
              <a:rPr lang="en-US" dirty="0" smtClean="0">
                <a:solidFill>
                  <a:schemeClr val="tx2"/>
                </a:solidFill>
                <a:latin typeface="Times New Roman" panose="02020603050405020304" pitchFamily="18" charset="0"/>
                <a:cs typeface="Times New Roman" panose="02020603050405020304" pitchFamily="18" charset="0"/>
              </a:rPr>
              <a:t>Smart Classroom “Screen Takeover”</a:t>
            </a:r>
          </a:p>
          <a:p>
            <a:pPr algn="l">
              <a:lnSpc>
                <a:spcPct val="120000"/>
              </a:lnSpc>
              <a:spcBef>
                <a:spcPts val="0"/>
              </a:spcBef>
              <a:spcAft>
                <a:spcPts val="0"/>
              </a:spcAft>
              <a:buSzPct val="100000"/>
            </a:pPr>
            <a:endParaRPr lang="en-US" dirty="0" smtClean="0">
              <a:solidFill>
                <a:schemeClr val="tx2"/>
              </a:solidFill>
              <a:latin typeface="Times New Roman" panose="02020603050405020304" pitchFamily="18" charset="0"/>
              <a:cs typeface="Times New Roman" panose="02020603050405020304" pitchFamily="18" charset="0"/>
            </a:endParaRPr>
          </a:p>
          <a:p>
            <a:pPr marL="1371600" lvl="2" indent="-457200" algn="l">
              <a:lnSpc>
                <a:spcPct val="120000"/>
              </a:lnSpc>
              <a:spcBef>
                <a:spcPts val="0"/>
              </a:spcBef>
              <a:spcAft>
                <a:spcPts val="0"/>
              </a:spcAft>
              <a:buSzPct val="100000"/>
              <a:buFont typeface="Times New Roman" panose="02020603050405020304" pitchFamily="18" charset="0"/>
              <a:buChar char="⁃"/>
            </a:pPr>
            <a:r>
              <a:rPr lang="en-US" sz="2000" dirty="0" smtClean="0">
                <a:solidFill>
                  <a:schemeClr val="tx2"/>
                </a:solidFill>
                <a:latin typeface="Times New Roman" panose="02020603050405020304" pitchFamily="18" charset="0"/>
                <a:cs typeface="Times New Roman" panose="02020603050405020304" pitchFamily="18" charset="0"/>
              </a:rPr>
              <a:t>Classrooms with a smart podium that are equipped with an Emergency </a:t>
            </a:r>
            <a:r>
              <a:rPr lang="en-US" sz="2000" dirty="0">
                <a:solidFill>
                  <a:schemeClr val="tx2"/>
                </a:solidFill>
                <a:latin typeface="Times New Roman" panose="02020603050405020304" pitchFamily="18" charset="0"/>
                <a:cs typeface="Times New Roman" panose="02020603050405020304" pitchFamily="18" charset="0"/>
              </a:rPr>
              <a:t>P</a:t>
            </a:r>
            <a:r>
              <a:rPr lang="en-US" sz="2000" dirty="0" smtClean="0">
                <a:solidFill>
                  <a:schemeClr val="tx2"/>
                </a:solidFill>
                <a:latin typeface="Times New Roman" panose="02020603050405020304" pitchFamily="18" charset="0"/>
                <a:cs typeface="Times New Roman" panose="02020603050405020304" pitchFamily="18" charset="0"/>
              </a:rPr>
              <a:t>anic Button will receive important messages via a “Screen Takeover” in certain situations and/or emergencies that are specific to that area or building.</a:t>
            </a:r>
          </a:p>
          <a:p>
            <a:pPr marL="1371600" lvl="2" indent="-457200" algn="l">
              <a:lnSpc>
                <a:spcPct val="120000"/>
              </a:lnSpc>
              <a:spcBef>
                <a:spcPts val="0"/>
              </a:spcBef>
              <a:spcAft>
                <a:spcPts val="0"/>
              </a:spcAft>
              <a:buSzPct val="100000"/>
              <a:buFont typeface="Times New Roman" panose="02020603050405020304" pitchFamily="18" charset="0"/>
              <a:buChar char="⁃"/>
            </a:pPr>
            <a:endParaRPr lang="en-US" sz="2000" dirty="0">
              <a:solidFill>
                <a:schemeClr val="tx2"/>
              </a:solidFill>
              <a:latin typeface="Times New Roman" panose="02020603050405020304" pitchFamily="18" charset="0"/>
              <a:cs typeface="Times New Roman" panose="02020603050405020304" pitchFamily="18" charset="0"/>
            </a:endParaRPr>
          </a:p>
          <a:p>
            <a:pPr marL="342900" indent="-342900" algn="l">
              <a:lnSpc>
                <a:spcPct val="120000"/>
              </a:lnSpc>
              <a:spcBef>
                <a:spcPts val="0"/>
              </a:spcBef>
              <a:spcAft>
                <a:spcPts val="0"/>
              </a:spcAft>
              <a:buSzPct val="100000"/>
              <a:buFont typeface="Arial" panose="020B0604020202020204" pitchFamily="34" charset="0"/>
              <a:buChar char="•"/>
            </a:pPr>
            <a:r>
              <a:rPr lang="en-US" dirty="0" smtClean="0">
                <a:solidFill>
                  <a:schemeClr val="tx2"/>
                </a:solidFill>
                <a:latin typeface="Times New Roman" panose="02020603050405020304" pitchFamily="18" charset="0"/>
                <a:cs typeface="Times New Roman" panose="02020603050405020304" pitchFamily="18" charset="0"/>
              </a:rPr>
              <a:t>The Housing Office will be notified.  They in turn will activate their procedures to alert people in individual Residence Halls. </a:t>
            </a:r>
          </a:p>
          <a:p>
            <a:pPr algn="l">
              <a:lnSpc>
                <a:spcPct val="120000"/>
              </a:lnSpc>
              <a:spcBef>
                <a:spcPts val="0"/>
              </a:spcBef>
              <a:spcAft>
                <a:spcPts val="0"/>
              </a:spcAft>
              <a:buSzPct val="100000"/>
            </a:pPr>
            <a:endParaRPr lang="en-US" dirty="0" smtClean="0">
              <a:solidFill>
                <a:schemeClr val="tx2"/>
              </a:solidFill>
              <a:latin typeface="Times New Roman" panose="02020603050405020304" pitchFamily="18" charset="0"/>
              <a:cs typeface="Times New Roman" panose="02020603050405020304" pitchFamily="18" charset="0"/>
            </a:endParaRPr>
          </a:p>
          <a:p>
            <a:pPr marL="342900" indent="-342900" algn="l">
              <a:lnSpc>
                <a:spcPct val="120000"/>
              </a:lnSpc>
              <a:spcBef>
                <a:spcPts val="0"/>
              </a:spcBef>
              <a:spcAft>
                <a:spcPts val="0"/>
              </a:spcAft>
              <a:buSzPct val="100000"/>
              <a:buFont typeface="Arial" panose="020B0604020202020204" pitchFamily="34" charset="0"/>
              <a:buChar char="•"/>
            </a:pPr>
            <a:endParaRPr lang="en-US" sz="3500" dirty="0" smtClean="0">
              <a:solidFill>
                <a:schemeClr val="tx2"/>
              </a:solidFill>
              <a:latin typeface="Times New Roman" panose="02020603050405020304" pitchFamily="18" charset="0"/>
              <a:cs typeface="Times New Roman" panose="02020603050405020304" pitchFamily="18" charset="0"/>
            </a:endParaRPr>
          </a:p>
          <a:p>
            <a:pPr>
              <a:lnSpc>
                <a:spcPct val="80000"/>
              </a:lnSpc>
            </a:pPr>
            <a:endParaRPr lang="en-US" b="1" dirty="0" smtClean="0">
              <a:solidFill>
                <a:schemeClr val="tx2"/>
              </a:solidFill>
            </a:endParaRPr>
          </a:p>
          <a:p>
            <a:pPr lvl="1">
              <a:lnSpc>
                <a:spcPct val="80000"/>
              </a:lnSpc>
            </a:pPr>
            <a:endParaRPr lang="en-US" sz="1400" dirty="0" smtClean="0">
              <a:solidFill>
                <a:schemeClr val="tx2"/>
              </a:solidFill>
            </a:endParaRPr>
          </a:p>
          <a:p>
            <a:pPr>
              <a:lnSpc>
                <a:spcPct val="90000"/>
              </a:lnSpc>
            </a:pPr>
            <a:endParaRPr lang="en-US" dirty="0">
              <a:solidFill>
                <a:schemeClr val="tx2"/>
              </a:solidFill>
            </a:endParaRPr>
          </a:p>
        </p:txBody>
      </p:sp>
      <p:sp>
        <p:nvSpPr>
          <p:cNvPr id="2" name="Rectangle 1"/>
          <p:cNvSpPr/>
          <p:nvPr/>
        </p:nvSpPr>
        <p:spPr>
          <a:xfrm>
            <a:off x="11439872" y="414952"/>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7" name="Rectangle 16"/>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34664911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13426"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13427"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Emergency Warning Notification</a:t>
            </a:r>
          </a:p>
        </p:txBody>
      </p:sp>
      <p:sp>
        <p:nvSpPr>
          <p:cNvPr id="14" name="Content Placeholder 6"/>
          <p:cNvSpPr txBox="1">
            <a:spLocks/>
          </p:cNvSpPr>
          <p:nvPr/>
        </p:nvSpPr>
        <p:spPr>
          <a:xfrm>
            <a:off x="3394049" y="1176951"/>
            <a:ext cx="8147101" cy="5505921"/>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342900" indent="-342900" algn="l">
              <a:lnSpc>
                <a:spcPct val="120000"/>
              </a:lnSpc>
              <a:spcBef>
                <a:spcPts val="0"/>
              </a:spcBef>
              <a:spcAft>
                <a:spcPts val="0"/>
              </a:spcAft>
              <a:buSzPct val="100000"/>
              <a:buFont typeface="Arial" panose="020B0604020202020204" pitchFamily="34" charset="0"/>
              <a:buChar char="•"/>
            </a:pPr>
            <a:r>
              <a:rPr lang="en-US" dirty="0" smtClean="0">
                <a:solidFill>
                  <a:schemeClr val="tx2"/>
                </a:solidFill>
                <a:latin typeface="Times New Roman" panose="02020603050405020304" pitchFamily="18" charset="0"/>
                <a:cs typeface="Times New Roman" panose="02020603050405020304" pitchFamily="18" charset="0"/>
              </a:rPr>
              <a:t>The VU Homepage </a:t>
            </a:r>
            <a:r>
              <a:rPr lang="en-US" dirty="0">
                <a:solidFill>
                  <a:schemeClr val="tx2"/>
                </a:solidFill>
                <a:latin typeface="Times New Roman" panose="02020603050405020304" pitchFamily="18" charset="0"/>
                <a:cs typeface="Times New Roman" panose="02020603050405020304" pitchFamily="18" charset="0"/>
              </a:rPr>
              <a:t>(</a:t>
            </a:r>
            <a:r>
              <a:rPr lang="en-US" dirty="0">
                <a:solidFill>
                  <a:schemeClr val="tx2"/>
                </a:solidFill>
                <a:latin typeface="Times New Roman" panose="02020603050405020304" pitchFamily="18" charset="0"/>
                <a:cs typeface="Times New Roman" panose="02020603050405020304" pitchFamily="18" charset="0"/>
                <a:hlinkClick r:id="rId8"/>
              </a:rPr>
              <a:t>www.vinu.edu</a:t>
            </a:r>
            <a:r>
              <a:rPr lang="en-US" dirty="0">
                <a:solidFill>
                  <a:schemeClr val="tx2"/>
                </a:solidFill>
                <a:latin typeface="Times New Roman" panose="02020603050405020304" pitchFamily="18" charset="0"/>
                <a:cs typeface="Times New Roman" panose="02020603050405020304" pitchFamily="18" charset="0"/>
              </a:rPr>
              <a:t>) is the focal point of the most complete information in all campus related emergencies</a:t>
            </a:r>
            <a:r>
              <a:rPr lang="en-US" dirty="0" smtClean="0">
                <a:solidFill>
                  <a:schemeClr val="tx2"/>
                </a:solidFill>
                <a:latin typeface="Times New Roman" panose="02020603050405020304" pitchFamily="18" charset="0"/>
                <a:cs typeface="Times New Roman" panose="02020603050405020304" pitchFamily="18" charset="0"/>
              </a:rPr>
              <a:t>.</a:t>
            </a:r>
          </a:p>
          <a:p>
            <a:pPr marL="342900" indent="-342900" algn="l">
              <a:lnSpc>
                <a:spcPct val="120000"/>
              </a:lnSpc>
              <a:spcBef>
                <a:spcPts val="0"/>
              </a:spcBef>
              <a:spcAft>
                <a:spcPts val="0"/>
              </a:spcAft>
              <a:buSzPct val="100000"/>
              <a:buFont typeface="Arial" panose="020B0604020202020204" pitchFamily="34" charset="0"/>
              <a:buChar char="•"/>
            </a:pPr>
            <a:endParaRPr lang="en-US" dirty="0">
              <a:solidFill>
                <a:schemeClr val="tx2"/>
              </a:solidFill>
              <a:latin typeface="Times New Roman" panose="02020603050405020304" pitchFamily="18" charset="0"/>
              <a:cs typeface="Times New Roman" panose="02020603050405020304" pitchFamily="18" charset="0"/>
            </a:endParaRPr>
          </a:p>
          <a:p>
            <a:pPr marL="342900" indent="-342900" algn="l">
              <a:lnSpc>
                <a:spcPct val="120000"/>
              </a:lnSpc>
              <a:spcBef>
                <a:spcPts val="0"/>
              </a:spcBef>
              <a:spcAft>
                <a:spcPts val="0"/>
              </a:spcAft>
              <a:buSzPct val="100000"/>
              <a:buFont typeface="Arial" panose="020B0604020202020204" pitchFamily="34" charset="0"/>
              <a:buChar char="•"/>
            </a:pPr>
            <a:r>
              <a:rPr lang="en-US" dirty="0" smtClean="0">
                <a:solidFill>
                  <a:schemeClr val="tx2"/>
                </a:solidFill>
                <a:latin typeface="Times New Roman" panose="02020603050405020304" pitchFamily="18" charset="0"/>
                <a:cs typeface="Times New Roman" panose="02020603050405020304" pitchFamily="18" charset="0"/>
              </a:rPr>
              <a:t>VU External Relations will work with news media (radio, TV, newspapers, and internet) to help get information out.</a:t>
            </a:r>
          </a:p>
          <a:p>
            <a:pPr algn="l">
              <a:lnSpc>
                <a:spcPct val="120000"/>
              </a:lnSpc>
              <a:spcBef>
                <a:spcPts val="0"/>
              </a:spcBef>
              <a:spcAft>
                <a:spcPts val="0"/>
              </a:spcAft>
              <a:buSzPct val="100000"/>
            </a:pPr>
            <a:endParaRPr lang="en-US" dirty="0" smtClean="0">
              <a:solidFill>
                <a:schemeClr val="tx2"/>
              </a:solidFill>
              <a:latin typeface="Times New Roman" panose="02020603050405020304" pitchFamily="18" charset="0"/>
              <a:cs typeface="Times New Roman" panose="02020603050405020304" pitchFamily="18" charset="0"/>
            </a:endParaRPr>
          </a:p>
          <a:p>
            <a:pPr marL="1257300" lvl="2" indent="-342900" algn="l">
              <a:lnSpc>
                <a:spcPct val="120000"/>
              </a:lnSpc>
              <a:spcBef>
                <a:spcPts val="0"/>
              </a:spcBef>
              <a:spcAft>
                <a:spcPts val="0"/>
              </a:spcAft>
              <a:buSzPct val="100000"/>
              <a:buFont typeface="Times New Roman" panose="02020603050405020304" pitchFamily="18" charset="0"/>
              <a:buChar char="⁃"/>
            </a:pPr>
            <a:r>
              <a:rPr lang="en-US" sz="1800" b="1" u="sng" dirty="0" smtClean="0">
                <a:solidFill>
                  <a:schemeClr val="tx2"/>
                </a:solidFill>
                <a:latin typeface="Times New Roman" panose="02020603050405020304" pitchFamily="18" charset="0"/>
                <a:cs typeface="Times New Roman" panose="02020603050405020304" pitchFamily="18" charset="0"/>
              </a:rPr>
              <a:t>Do Not</a:t>
            </a:r>
            <a:r>
              <a:rPr lang="en-US" sz="1800" b="1" dirty="0" smtClean="0">
                <a:solidFill>
                  <a:schemeClr val="tx2"/>
                </a:solidFill>
                <a:latin typeface="Times New Roman" panose="02020603050405020304" pitchFamily="18" charset="0"/>
                <a:cs typeface="Times New Roman" panose="02020603050405020304" pitchFamily="18" charset="0"/>
              </a:rPr>
              <a:t> </a:t>
            </a:r>
            <a:r>
              <a:rPr lang="en-US" sz="1800" dirty="0" smtClean="0">
                <a:solidFill>
                  <a:schemeClr val="tx2"/>
                </a:solidFill>
                <a:latin typeface="Times New Roman" panose="02020603050405020304" pitchFamily="18" charset="0"/>
                <a:cs typeface="Times New Roman" panose="02020603050405020304" pitchFamily="18" charset="0"/>
              </a:rPr>
              <a:t>speak to or release anything to any media source or outlet unless you are given specific permission to do so.</a:t>
            </a:r>
          </a:p>
          <a:p>
            <a:pPr lvl="2" algn="l">
              <a:lnSpc>
                <a:spcPct val="120000"/>
              </a:lnSpc>
              <a:spcBef>
                <a:spcPts val="0"/>
              </a:spcBef>
              <a:spcAft>
                <a:spcPts val="0"/>
              </a:spcAft>
              <a:buSzPct val="100000"/>
            </a:pPr>
            <a:endParaRPr lang="en-US" sz="1800" dirty="0" smtClean="0">
              <a:solidFill>
                <a:schemeClr val="tx2"/>
              </a:solidFill>
              <a:latin typeface="Times New Roman" panose="02020603050405020304" pitchFamily="18" charset="0"/>
              <a:cs typeface="Times New Roman" panose="02020603050405020304" pitchFamily="18" charset="0"/>
            </a:endParaRPr>
          </a:p>
          <a:p>
            <a:pPr marL="1257300" lvl="2" indent="-342900" algn="l">
              <a:lnSpc>
                <a:spcPct val="120000"/>
              </a:lnSpc>
              <a:spcBef>
                <a:spcPts val="0"/>
              </a:spcBef>
              <a:spcAft>
                <a:spcPts val="0"/>
              </a:spcAft>
              <a:buSzPct val="100000"/>
              <a:buFont typeface="Times New Roman" panose="02020603050405020304" pitchFamily="18" charset="0"/>
              <a:buChar char="⁃"/>
            </a:pPr>
            <a:r>
              <a:rPr lang="en-US" sz="1800" dirty="0">
                <a:solidFill>
                  <a:schemeClr val="tx2"/>
                </a:solidFill>
                <a:latin typeface="Times New Roman" panose="02020603050405020304" pitchFamily="18" charset="0"/>
                <a:cs typeface="Times New Roman" panose="02020603050405020304" pitchFamily="18" charset="0"/>
              </a:rPr>
              <a:t>The WVUB  Emergency Notification System will broadcast emergency information. </a:t>
            </a:r>
          </a:p>
          <a:p>
            <a:pPr marL="1257300" lvl="2" indent="-342900" algn="l">
              <a:lnSpc>
                <a:spcPct val="120000"/>
              </a:lnSpc>
              <a:spcBef>
                <a:spcPts val="0"/>
              </a:spcBef>
              <a:spcAft>
                <a:spcPts val="0"/>
              </a:spcAft>
              <a:buSzPct val="100000"/>
              <a:buFont typeface="Times New Roman" panose="02020603050405020304" pitchFamily="18" charset="0"/>
              <a:buChar char="⁃"/>
            </a:pPr>
            <a:endParaRPr lang="en-US" sz="1800" dirty="0" smtClean="0">
              <a:solidFill>
                <a:schemeClr val="tx2"/>
              </a:solidFill>
              <a:latin typeface="Times New Roman" panose="02020603050405020304" pitchFamily="18" charset="0"/>
              <a:cs typeface="Times New Roman" panose="02020603050405020304" pitchFamily="18" charset="0"/>
            </a:endParaRPr>
          </a:p>
          <a:p>
            <a:pPr marL="342900" indent="-342900" algn="l">
              <a:lnSpc>
                <a:spcPct val="120000"/>
              </a:lnSpc>
              <a:spcBef>
                <a:spcPts val="0"/>
              </a:spcBef>
              <a:spcAft>
                <a:spcPts val="0"/>
              </a:spcAft>
              <a:buSzPct val="100000"/>
              <a:buFont typeface="Arial" panose="020B0604020202020204" pitchFamily="34" charset="0"/>
              <a:buChar char="•"/>
            </a:pPr>
            <a:r>
              <a:rPr lang="en-US" dirty="0" smtClean="0">
                <a:solidFill>
                  <a:schemeClr val="tx2"/>
                </a:solidFill>
                <a:latin typeface="Times New Roman" panose="02020603050405020304" pitchFamily="18" charset="0"/>
                <a:cs typeface="Times New Roman" panose="02020603050405020304" pitchFamily="18" charset="0"/>
              </a:rPr>
              <a:t>Information will be posted on Vincennes University Social media groups.</a:t>
            </a:r>
          </a:p>
          <a:p>
            <a:pPr marL="342900" indent="-342900" algn="l">
              <a:lnSpc>
                <a:spcPct val="120000"/>
              </a:lnSpc>
              <a:spcBef>
                <a:spcPts val="0"/>
              </a:spcBef>
              <a:spcAft>
                <a:spcPts val="0"/>
              </a:spcAft>
              <a:buSzPct val="100000"/>
              <a:buFont typeface="Arial" panose="020B0604020202020204" pitchFamily="34" charset="0"/>
              <a:buChar char="•"/>
            </a:pPr>
            <a:endParaRPr lang="en-US" sz="3500" dirty="0">
              <a:solidFill>
                <a:schemeClr val="tx2"/>
              </a:solidFill>
              <a:latin typeface="Times New Roman" panose="02020603050405020304" pitchFamily="18" charset="0"/>
              <a:cs typeface="Times New Roman" panose="02020603050405020304" pitchFamily="18" charset="0"/>
            </a:endParaRPr>
          </a:p>
          <a:p>
            <a:pPr marL="342900" indent="-342900" algn="l">
              <a:lnSpc>
                <a:spcPct val="120000"/>
              </a:lnSpc>
              <a:spcBef>
                <a:spcPts val="0"/>
              </a:spcBef>
              <a:spcAft>
                <a:spcPts val="0"/>
              </a:spcAft>
              <a:buSzPct val="100000"/>
              <a:buFont typeface="Arial" panose="020B0604020202020204" pitchFamily="34" charset="0"/>
              <a:buChar char="•"/>
            </a:pPr>
            <a:endParaRPr lang="en-US" sz="3500" dirty="0" smtClean="0">
              <a:solidFill>
                <a:schemeClr val="tx2"/>
              </a:solidFill>
              <a:latin typeface="Times New Roman" panose="02020603050405020304" pitchFamily="18" charset="0"/>
              <a:cs typeface="Times New Roman" panose="02020603050405020304" pitchFamily="18" charset="0"/>
            </a:endParaRPr>
          </a:p>
          <a:p>
            <a:pPr>
              <a:lnSpc>
                <a:spcPct val="80000"/>
              </a:lnSpc>
            </a:pPr>
            <a:endParaRPr lang="en-US" b="1" dirty="0" smtClean="0">
              <a:solidFill>
                <a:schemeClr val="tx2"/>
              </a:solidFill>
            </a:endParaRPr>
          </a:p>
          <a:p>
            <a:pPr lvl="1">
              <a:lnSpc>
                <a:spcPct val="80000"/>
              </a:lnSpc>
            </a:pPr>
            <a:endParaRPr lang="en-US" sz="1400" dirty="0" smtClean="0">
              <a:solidFill>
                <a:schemeClr val="tx2"/>
              </a:solidFill>
            </a:endParaRPr>
          </a:p>
          <a:p>
            <a:pPr>
              <a:lnSpc>
                <a:spcPct val="90000"/>
              </a:lnSpc>
            </a:pPr>
            <a:endParaRPr lang="en-US" dirty="0">
              <a:solidFill>
                <a:schemeClr val="tx2"/>
              </a:solidFill>
            </a:endParaRPr>
          </a:p>
        </p:txBody>
      </p:sp>
      <p:sp>
        <p:nvSpPr>
          <p:cNvPr id="2" name="Rectangle 1"/>
          <p:cNvSpPr/>
          <p:nvPr/>
        </p:nvSpPr>
        <p:spPr>
          <a:xfrm>
            <a:off x="11439872" y="414952"/>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7" name="Rectangle 16"/>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39358835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14446"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14447"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Evacuation Procedures</a:t>
            </a:r>
          </a:p>
        </p:txBody>
      </p:sp>
      <p:sp>
        <p:nvSpPr>
          <p:cNvPr id="16" name="Content Placeholder 6"/>
          <p:cNvSpPr txBox="1">
            <a:spLocks/>
          </p:cNvSpPr>
          <p:nvPr/>
        </p:nvSpPr>
        <p:spPr>
          <a:xfrm>
            <a:off x="3256477" y="1451651"/>
            <a:ext cx="8422239" cy="4571999"/>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342900" indent="-342900" algn="l">
              <a:lnSpc>
                <a:spcPct val="80000"/>
              </a:lnSpc>
              <a:buSzPct val="1000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If you hear the fire </a:t>
            </a:r>
            <a:r>
              <a:rPr lang="en-US" sz="2400" b="1" u="sng" dirty="0" smtClean="0">
                <a:latin typeface="Times New Roman" panose="02020603050405020304" pitchFamily="18" charset="0"/>
                <a:cs typeface="Times New Roman" panose="02020603050405020304" pitchFamily="18" charset="0"/>
              </a:rPr>
              <a:t>alarm</a:t>
            </a:r>
            <a:r>
              <a:rPr lang="en-US" sz="2400" dirty="0" smtClean="0">
                <a:latin typeface="Times New Roman" panose="02020603050405020304" pitchFamily="18" charset="0"/>
                <a:cs typeface="Times New Roman" panose="02020603050405020304" pitchFamily="18" charset="0"/>
              </a:rPr>
              <a:t> or are told to leave the building:</a:t>
            </a:r>
          </a:p>
          <a:p>
            <a:pPr lvl="1" algn="l">
              <a:lnSpc>
                <a:spcPct val="80000"/>
              </a:lnSpc>
              <a:spcBef>
                <a:spcPct val="0"/>
              </a:spcBef>
            </a:pPr>
            <a:endParaRPr lang="en-US" sz="2400" dirty="0" smtClean="0">
              <a:latin typeface="Times New Roman" panose="02020603050405020304" pitchFamily="18" charset="0"/>
              <a:cs typeface="Times New Roman" panose="02020603050405020304" pitchFamily="18" charset="0"/>
            </a:endParaRPr>
          </a:p>
          <a:p>
            <a:pPr marL="1257300" lvl="2" indent="-342900" algn="l">
              <a:lnSpc>
                <a:spcPct val="80000"/>
              </a:lnSpc>
              <a:spcBef>
                <a:spcPct val="0"/>
              </a:spcBef>
              <a:buSzPct val="100000"/>
              <a:buFont typeface="Calisto MT" panose="02040603050505030304" pitchFamily="18" charset="0"/>
              <a:buChar char="-"/>
            </a:pPr>
            <a:r>
              <a:rPr lang="en-US" sz="2400" dirty="0" smtClean="0">
                <a:latin typeface="Times New Roman" panose="02020603050405020304" pitchFamily="18" charset="0"/>
                <a:cs typeface="Times New Roman" panose="02020603050405020304" pitchFamily="18" charset="0"/>
              </a:rPr>
              <a:t>Evacuate Immediately upon notification</a:t>
            </a:r>
          </a:p>
          <a:p>
            <a:pPr marL="800100" lvl="1" indent="-342900" algn="l">
              <a:lnSpc>
                <a:spcPct val="80000"/>
              </a:lnSpc>
              <a:spcBef>
                <a:spcPct val="0"/>
              </a:spcBef>
              <a:buSzPct val="100000"/>
              <a:buFont typeface="Calisto MT" panose="02040603050505030304" pitchFamily="18" charset="0"/>
              <a:buChar char="-"/>
            </a:pPr>
            <a:endParaRPr lang="en-US" sz="2400" dirty="0">
              <a:latin typeface="Times New Roman" panose="02020603050405020304" pitchFamily="18" charset="0"/>
              <a:cs typeface="Times New Roman" panose="02020603050405020304" pitchFamily="18" charset="0"/>
            </a:endParaRPr>
          </a:p>
          <a:p>
            <a:pPr marL="1257300" lvl="2" indent="-342900" algn="l">
              <a:lnSpc>
                <a:spcPct val="80000"/>
              </a:lnSpc>
              <a:spcBef>
                <a:spcPct val="0"/>
              </a:spcBef>
              <a:buSzPct val="100000"/>
              <a:buFont typeface="Calisto MT" panose="02040603050505030304" pitchFamily="18" charset="0"/>
              <a:buChar char="-"/>
            </a:pPr>
            <a:r>
              <a:rPr lang="en-US" sz="2400" dirty="0" smtClean="0">
                <a:latin typeface="Times New Roman" panose="02020603050405020304" pitchFamily="18" charset="0"/>
                <a:cs typeface="Times New Roman" panose="02020603050405020304" pitchFamily="18" charset="0"/>
              </a:rPr>
              <a:t>No one can remain; classes must evacuate</a:t>
            </a:r>
          </a:p>
          <a:p>
            <a:pPr marL="800100" lvl="1" indent="-342900" algn="l">
              <a:lnSpc>
                <a:spcPct val="80000"/>
              </a:lnSpc>
              <a:spcBef>
                <a:spcPct val="0"/>
              </a:spcBef>
              <a:buSzPct val="100000"/>
              <a:buFont typeface="Calisto MT" panose="02040603050505030304" pitchFamily="18" charset="0"/>
              <a:buChar char="-"/>
            </a:pPr>
            <a:endParaRPr lang="en-US" sz="2400" dirty="0">
              <a:latin typeface="Times New Roman" panose="02020603050405020304" pitchFamily="18" charset="0"/>
              <a:cs typeface="Times New Roman" panose="02020603050405020304" pitchFamily="18" charset="0"/>
            </a:endParaRPr>
          </a:p>
          <a:p>
            <a:pPr marL="1257300" lvl="2" indent="-342900" algn="l">
              <a:lnSpc>
                <a:spcPct val="80000"/>
              </a:lnSpc>
              <a:spcBef>
                <a:spcPct val="0"/>
              </a:spcBef>
              <a:buSzPct val="100000"/>
              <a:buFont typeface="Calisto MT" panose="02040603050505030304" pitchFamily="18" charset="0"/>
              <a:buChar char="-"/>
            </a:pPr>
            <a:r>
              <a:rPr lang="en-US" sz="2400" dirty="0" smtClean="0">
                <a:latin typeface="Times New Roman" panose="02020603050405020304" pitchFamily="18" charset="0"/>
                <a:cs typeface="Times New Roman" panose="02020603050405020304" pitchFamily="18" charset="0"/>
              </a:rPr>
              <a:t>Take coats, purses, keys.  You will not be allowed back in until the Emergency Responders authorize re-entry</a:t>
            </a:r>
          </a:p>
          <a:p>
            <a:pPr marL="800100" lvl="1" indent="-342900" algn="l">
              <a:lnSpc>
                <a:spcPct val="80000"/>
              </a:lnSpc>
              <a:spcBef>
                <a:spcPct val="0"/>
              </a:spcBef>
              <a:buSzPct val="100000"/>
              <a:buFont typeface="Calisto MT" panose="02040603050505030304" pitchFamily="18" charset="0"/>
              <a:buChar char="-"/>
            </a:pPr>
            <a:endParaRPr lang="en-US" sz="2400" dirty="0">
              <a:latin typeface="Times New Roman" panose="02020603050405020304" pitchFamily="18" charset="0"/>
              <a:cs typeface="Times New Roman" panose="02020603050405020304" pitchFamily="18" charset="0"/>
            </a:endParaRPr>
          </a:p>
          <a:p>
            <a:pPr marL="1257300" lvl="2" indent="-342900" algn="l">
              <a:lnSpc>
                <a:spcPct val="80000"/>
              </a:lnSpc>
              <a:spcBef>
                <a:spcPct val="0"/>
              </a:spcBef>
              <a:buSzPct val="100000"/>
              <a:buFont typeface="Calisto MT" panose="02040603050505030304" pitchFamily="18" charset="0"/>
              <a:buChar char="-"/>
            </a:pPr>
            <a:r>
              <a:rPr lang="en-US" sz="2400" dirty="0" smtClean="0">
                <a:latin typeface="Times New Roman" panose="02020603050405020304" pitchFamily="18" charset="0"/>
                <a:cs typeface="Times New Roman" panose="02020603050405020304" pitchFamily="18" charset="0"/>
              </a:rPr>
              <a:t>Notify others on your way out</a:t>
            </a:r>
          </a:p>
          <a:p>
            <a:pPr marL="800100" lvl="1" indent="-342900" algn="l">
              <a:lnSpc>
                <a:spcPct val="80000"/>
              </a:lnSpc>
              <a:spcBef>
                <a:spcPct val="0"/>
              </a:spcBef>
              <a:buSzPct val="100000"/>
              <a:buFont typeface="Calisto MT" panose="02040603050505030304" pitchFamily="18" charset="0"/>
              <a:buChar char="-"/>
            </a:pPr>
            <a:endParaRPr lang="en-US" sz="2400" dirty="0">
              <a:latin typeface="Times New Roman" panose="02020603050405020304" pitchFamily="18" charset="0"/>
              <a:cs typeface="Times New Roman" panose="02020603050405020304" pitchFamily="18" charset="0"/>
            </a:endParaRPr>
          </a:p>
          <a:p>
            <a:pPr marL="1257300" lvl="2" indent="-342900" algn="l">
              <a:lnSpc>
                <a:spcPct val="80000"/>
              </a:lnSpc>
              <a:spcBef>
                <a:spcPct val="0"/>
              </a:spcBef>
              <a:buSzPct val="100000"/>
              <a:buFont typeface="Calisto MT" panose="02040603050505030304" pitchFamily="18" charset="0"/>
              <a:buChar char="-"/>
            </a:pPr>
            <a:r>
              <a:rPr lang="en-US" sz="2400" dirty="0" smtClean="0">
                <a:latin typeface="Times New Roman" panose="02020603050405020304" pitchFamily="18" charset="0"/>
                <a:cs typeface="Times New Roman" panose="02020603050405020304" pitchFamily="18" charset="0"/>
              </a:rPr>
              <a:t>Close doors as you leave</a:t>
            </a:r>
            <a:endParaRPr lang="en-US" sz="2400" dirty="0">
              <a:latin typeface="Times New Roman" panose="02020603050405020304" pitchFamily="18" charset="0"/>
              <a:cs typeface="Times New Roman" panose="02020603050405020304" pitchFamily="18" charset="0"/>
            </a:endParaRPr>
          </a:p>
        </p:txBody>
      </p:sp>
      <p:sp>
        <p:nvSpPr>
          <p:cNvPr id="11" name="Rectangle 10"/>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37870467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15468"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15469"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Evacuation Procedures</a:t>
            </a:r>
          </a:p>
        </p:txBody>
      </p:sp>
      <p:sp>
        <p:nvSpPr>
          <p:cNvPr id="16" name="Content Placeholder 6"/>
          <p:cNvSpPr txBox="1">
            <a:spLocks/>
          </p:cNvSpPr>
          <p:nvPr/>
        </p:nvSpPr>
        <p:spPr>
          <a:xfrm>
            <a:off x="3256477" y="1451651"/>
            <a:ext cx="8422239" cy="4571999"/>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1257300" lvl="2" indent="-342900" algn="l">
              <a:lnSpc>
                <a:spcPct val="80000"/>
              </a:lnSpc>
              <a:spcBef>
                <a:spcPct val="0"/>
              </a:spcBef>
              <a:buSzPct val="100000"/>
              <a:buFont typeface="Calisto MT" panose="02040603050505030304" pitchFamily="18" charset="0"/>
              <a:buChar char="-"/>
            </a:pPr>
            <a:r>
              <a:rPr lang="en-US" sz="2400" dirty="0" smtClean="0">
                <a:latin typeface="Times New Roman" panose="02020603050405020304" pitchFamily="18" charset="0"/>
                <a:cs typeface="Times New Roman" panose="02020603050405020304" pitchFamily="18" charset="0"/>
              </a:rPr>
              <a:t>Help anyone needing assistance</a:t>
            </a:r>
          </a:p>
          <a:p>
            <a:pPr marL="800100" lvl="1" indent="-342900" algn="l">
              <a:lnSpc>
                <a:spcPct val="80000"/>
              </a:lnSpc>
              <a:spcBef>
                <a:spcPct val="0"/>
              </a:spcBef>
              <a:buSzPct val="100000"/>
              <a:buFont typeface="Calisto MT" panose="02040603050505030304" pitchFamily="18" charset="0"/>
              <a:buChar char="-"/>
            </a:pPr>
            <a:endParaRPr lang="en-US" sz="2400" dirty="0">
              <a:latin typeface="Times New Roman" panose="02020603050405020304" pitchFamily="18" charset="0"/>
              <a:cs typeface="Times New Roman" panose="02020603050405020304" pitchFamily="18" charset="0"/>
            </a:endParaRPr>
          </a:p>
          <a:p>
            <a:pPr marL="1257300" lvl="2" indent="-342900" algn="l">
              <a:lnSpc>
                <a:spcPct val="80000"/>
              </a:lnSpc>
              <a:spcBef>
                <a:spcPct val="0"/>
              </a:spcBef>
              <a:buSzPct val="100000"/>
              <a:buFont typeface="Calisto MT" panose="02040603050505030304" pitchFamily="18" charset="0"/>
              <a:buChar char="-"/>
            </a:pPr>
            <a:r>
              <a:rPr lang="en-US" sz="2400" dirty="0" smtClean="0">
                <a:latin typeface="Times New Roman" panose="02020603050405020304" pitchFamily="18" charset="0"/>
                <a:cs typeface="Times New Roman" panose="02020603050405020304" pitchFamily="18" charset="0"/>
              </a:rPr>
              <a:t>Use stairways only …. </a:t>
            </a:r>
            <a:r>
              <a:rPr lang="en-US" sz="2400" b="1" u="sng" dirty="0" smtClean="0">
                <a:latin typeface="Times New Roman" panose="02020603050405020304" pitchFamily="18" charset="0"/>
                <a:cs typeface="Times New Roman" panose="02020603050405020304" pitchFamily="18" charset="0"/>
              </a:rPr>
              <a:t>Do Not</a:t>
            </a:r>
            <a:r>
              <a:rPr lang="en-US" sz="2400" dirty="0" smtClean="0">
                <a:latin typeface="Times New Roman" panose="02020603050405020304" pitchFamily="18" charset="0"/>
                <a:cs typeface="Times New Roman" panose="02020603050405020304" pitchFamily="18" charset="0"/>
              </a:rPr>
              <a:t> use elevators</a:t>
            </a:r>
          </a:p>
          <a:p>
            <a:pPr marL="800100" lvl="1" indent="-342900" algn="l">
              <a:lnSpc>
                <a:spcPct val="80000"/>
              </a:lnSpc>
              <a:spcBef>
                <a:spcPct val="0"/>
              </a:spcBef>
              <a:buSzPct val="100000"/>
              <a:buFont typeface="Calisto MT" panose="02040603050505030304" pitchFamily="18" charset="0"/>
              <a:buChar char="-"/>
            </a:pPr>
            <a:endParaRPr lang="en-US" sz="2400" dirty="0">
              <a:latin typeface="Times New Roman" panose="02020603050405020304" pitchFamily="18" charset="0"/>
              <a:cs typeface="Times New Roman" panose="02020603050405020304" pitchFamily="18" charset="0"/>
            </a:endParaRPr>
          </a:p>
          <a:p>
            <a:pPr marL="1257300" lvl="2" indent="-342900" algn="l">
              <a:lnSpc>
                <a:spcPct val="80000"/>
              </a:lnSpc>
              <a:spcBef>
                <a:spcPct val="0"/>
              </a:spcBef>
              <a:buSzPct val="100000"/>
              <a:buFont typeface="Calisto MT" panose="02040603050505030304" pitchFamily="18" charset="0"/>
              <a:buChar char="-"/>
            </a:pPr>
            <a:r>
              <a:rPr lang="en-US" sz="2400" dirty="0" smtClean="0">
                <a:latin typeface="Times New Roman" panose="02020603050405020304" pitchFamily="18" charset="0"/>
                <a:cs typeface="Times New Roman" panose="02020603050405020304" pitchFamily="18" charset="0"/>
              </a:rPr>
              <a:t>Report to your Emergency Assembly Area (EAA) for accountability and further instructions.</a:t>
            </a:r>
          </a:p>
          <a:p>
            <a:pPr lvl="2" algn="l">
              <a:lnSpc>
                <a:spcPct val="80000"/>
              </a:lnSpc>
              <a:spcBef>
                <a:spcPct val="0"/>
              </a:spcBef>
              <a:buSzPct val="100000"/>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p>
          <a:p>
            <a:pPr marL="2171700" lvl="4" indent="-342900" algn="l">
              <a:lnSpc>
                <a:spcPct val="80000"/>
              </a:lnSpc>
              <a:spcBef>
                <a:spcPct val="0"/>
              </a:spcBef>
              <a:buSzPct val="10000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Do not leave the EAA unless instructed to	</a:t>
            </a:r>
          </a:p>
          <a:p>
            <a:pPr marL="800100" lvl="1" indent="-342900" algn="l">
              <a:lnSpc>
                <a:spcPct val="80000"/>
              </a:lnSpc>
              <a:spcBef>
                <a:spcPct val="0"/>
              </a:spcBef>
              <a:buSzPct val="100000"/>
              <a:buFont typeface="Calisto MT" panose="02040603050505030304" pitchFamily="18" charset="0"/>
              <a:buChar char="-"/>
            </a:pPr>
            <a:endParaRPr lang="en-US" sz="2400" dirty="0">
              <a:latin typeface="Times New Roman" panose="02020603050405020304" pitchFamily="18" charset="0"/>
              <a:cs typeface="Times New Roman" panose="02020603050405020304" pitchFamily="18" charset="0"/>
            </a:endParaRPr>
          </a:p>
          <a:p>
            <a:pPr marL="1257300" lvl="2" indent="-342900" algn="l">
              <a:lnSpc>
                <a:spcPct val="80000"/>
              </a:lnSpc>
              <a:spcBef>
                <a:spcPct val="0"/>
              </a:spcBef>
              <a:buSzPct val="100000"/>
              <a:buFont typeface="Calisto MT" panose="02040603050505030304" pitchFamily="18" charset="0"/>
              <a:buChar char="-"/>
            </a:pPr>
            <a:r>
              <a:rPr lang="en-US" sz="2400" dirty="0" smtClean="0">
                <a:latin typeface="Times New Roman" panose="02020603050405020304" pitchFamily="18" charset="0"/>
                <a:cs typeface="Times New Roman" panose="02020603050405020304" pitchFamily="18" charset="0"/>
              </a:rPr>
              <a:t>Do not re-enter the building until authorized by Police/Fire Department Personnel</a:t>
            </a:r>
            <a:endParaRPr lang="en-US" sz="2400" dirty="0">
              <a:latin typeface="Times New Roman" panose="02020603050405020304" pitchFamily="18" charset="0"/>
              <a:cs typeface="Times New Roman" panose="02020603050405020304" pitchFamily="18" charset="0"/>
            </a:endParaRPr>
          </a:p>
        </p:txBody>
      </p:sp>
      <p:sp>
        <p:nvSpPr>
          <p:cNvPr id="11" name="Rectangle 10"/>
          <p:cNvSpPr/>
          <p:nvPr/>
        </p:nvSpPr>
        <p:spPr>
          <a:xfrm>
            <a:off x="10230197" y="420628"/>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7" name="Rectangle 16"/>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34387627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16500"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16501"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First Floor Evacuation Plan</a:t>
            </a:r>
          </a:p>
        </p:txBody>
      </p:sp>
      <p:sp>
        <p:nvSpPr>
          <p:cNvPr id="11" name="Rectangle 10"/>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pic>
        <p:nvPicPr>
          <p:cNvPr id="14" name="Picture 13"/>
          <p:cNvPicPr/>
          <p:nvPr/>
        </p:nvPicPr>
        <p:blipFill>
          <a:blip r:embed="rId8"/>
          <a:stretch>
            <a:fillRect/>
          </a:stretch>
        </p:blipFill>
        <p:spPr>
          <a:xfrm>
            <a:off x="3106954" y="1144558"/>
            <a:ext cx="8721286" cy="4697009"/>
          </a:xfrm>
          <a:prstGeom prst="rect">
            <a:avLst/>
          </a:prstGeom>
        </p:spPr>
      </p:pic>
    </p:spTree>
    <p:extLst>
      <p:ext uri="{BB962C8B-B14F-4D97-AF65-F5344CB8AC3E}">
        <p14:creationId xmlns:p14="http://schemas.microsoft.com/office/powerpoint/2010/main" val="41638119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21598"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21599"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Basement Evacuation Plan</a:t>
            </a:r>
          </a:p>
        </p:txBody>
      </p:sp>
      <p:sp>
        <p:nvSpPr>
          <p:cNvPr id="14" name="Rectangle 13"/>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pic>
        <p:nvPicPr>
          <p:cNvPr id="11" name="Picture 10"/>
          <p:cNvPicPr/>
          <p:nvPr/>
        </p:nvPicPr>
        <p:blipFill>
          <a:blip r:embed="rId8"/>
          <a:stretch>
            <a:fillRect/>
          </a:stretch>
        </p:blipFill>
        <p:spPr>
          <a:xfrm>
            <a:off x="3556656" y="916767"/>
            <a:ext cx="7821881" cy="5082551"/>
          </a:xfrm>
          <a:prstGeom prst="rect">
            <a:avLst/>
          </a:prstGeom>
        </p:spPr>
      </p:pic>
    </p:spTree>
    <p:extLst>
      <p:ext uri="{BB962C8B-B14F-4D97-AF65-F5344CB8AC3E}">
        <p14:creationId xmlns:p14="http://schemas.microsoft.com/office/powerpoint/2010/main" val="25424284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22618"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22619"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Emergency Assembly Area</a:t>
            </a:r>
          </a:p>
        </p:txBody>
      </p:sp>
      <p:sp>
        <p:nvSpPr>
          <p:cNvPr id="16" name="Rectangle 15"/>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pic>
        <p:nvPicPr>
          <p:cNvPr id="14" name="Picture 13"/>
          <p:cNvPicPr/>
          <p:nvPr/>
        </p:nvPicPr>
        <p:blipFill>
          <a:blip r:embed="rId8"/>
          <a:stretch>
            <a:fillRect/>
          </a:stretch>
        </p:blipFill>
        <p:spPr>
          <a:xfrm>
            <a:off x="4188428" y="857251"/>
            <a:ext cx="6558337" cy="5057084"/>
          </a:xfrm>
          <a:prstGeom prst="rect">
            <a:avLst/>
          </a:prstGeom>
        </p:spPr>
      </p:pic>
      <p:sp>
        <p:nvSpPr>
          <p:cNvPr id="17" name="TextBox 16"/>
          <p:cNvSpPr txBox="1"/>
          <p:nvPr/>
        </p:nvSpPr>
        <p:spPr>
          <a:xfrm>
            <a:off x="7545103" y="1157109"/>
            <a:ext cx="4146249" cy="1600438"/>
          </a:xfrm>
          <a:prstGeom prst="rect">
            <a:avLst/>
          </a:prstGeom>
          <a:solidFill>
            <a:schemeClr val="bg1"/>
          </a:solidFill>
          <a:ln w="19050">
            <a:solidFill>
              <a:schemeClr val="tx1"/>
            </a:solidFill>
          </a:ln>
        </p:spPr>
        <p:txBody>
          <a:bodyPr wrap="square" rtlCol="0">
            <a:spAutoFit/>
          </a:bodyPr>
          <a:lstStyle/>
          <a:p>
            <a:r>
              <a:rPr lang="en-US" sz="1400" b="1" dirty="0"/>
              <a:t>The Emergency Assembly Area (EAA) is used as a rally point for instructors and the building manager to check that all people have evacuated the building. Do not leave the EAA until instructed by the Building Manager or Emergency Responders!</a:t>
            </a:r>
          </a:p>
          <a:p>
            <a:endParaRPr lang="en-US" sz="1400" dirty="0"/>
          </a:p>
        </p:txBody>
      </p:sp>
    </p:spTree>
    <p:extLst>
      <p:ext uri="{BB962C8B-B14F-4D97-AF65-F5344CB8AC3E}">
        <p14:creationId xmlns:p14="http://schemas.microsoft.com/office/powerpoint/2010/main" val="26656006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23644"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23645"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Emergency Assembly Area</a:t>
            </a:r>
          </a:p>
        </p:txBody>
      </p:sp>
      <p:sp>
        <p:nvSpPr>
          <p:cNvPr id="14" name="Rectangle 13"/>
          <p:cNvSpPr/>
          <p:nvPr/>
        </p:nvSpPr>
        <p:spPr>
          <a:xfrm>
            <a:off x="10690341" y="416597"/>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6" name="Content Placeholder 34"/>
          <p:cNvSpPr txBox="1">
            <a:spLocks/>
          </p:cNvSpPr>
          <p:nvPr/>
        </p:nvSpPr>
        <p:spPr>
          <a:xfrm>
            <a:off x="3586383" y="1314450"/>
            <a:ext cx="7762428" cy="5368423"/>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342900" indent="-342900" algn="l">
              <a:buSzPct val="100000"/>
              <a:buFont typeface="Arial" panose="020B0604020202020204" pitchFamily="34" charset="0"/>
              <a:buChar char="•"/>
            </a:pPr>
            <a:r>
              <a:rPr lang="en-US" sz="2400" b="1" dirty="0" smtClean="0"/>
              <a:t>All people evacuating a building must report to one of the two EAAs, based on your evacuation route from the building.</a:t>
            </a:r>
          </a:p>
          <a:p>
            <a:pPr algn="l">
              <a:buSzPct val="100000"/>
            </a:pPr>
            <a:endParaRPr lang="en-US" sz="2400" b="1" dirty="0"/>
          </a:p>
          <a:p>
            <a:pPr marL="342900" indent="-342900" algn="l">
              <a:buSzPct val="100000"/>
              <a:buFont typeface="Arial" panose="020B0604020202020204" pitchFamily="34" charset="0"/>
              <a:buChar char="•"/>
            </a:pPr>
            <a:r>
              <a:rPr lang="en-US" sz="2400" b="1" dirty="0" smtClean="0"/>
              <a:t>Once at the EAA, the </a:t>
            </a:r>
            <a:r>
              <a:rPr lang="en-US" sz="2400" b="1" dirty="0"/>
              <a:t>head of each department MUST take roll call </a:t>
            </a:r>
            <a:r>
              <a:rPr lang="en-US" sz="2400" b="1" dirty="0" smtClean="0"/>
              <a:t>and account for everyone.  We </a:t>
            </a:r>
            <a:r>
              <a:rPr lang="en-US" sz="2400" b="1" dirty="0"/>
              <a:t>must identify if someone is still inside the building.  </a:t>
            </a:r>
          </a:p>
          <a:p>
            <a:pPr marL="1200150" lvl="2" indent="-285750" algn="l">
              <a:buSzPct val="100000"/>
              <a:buFont typeface="Calisto MT" panose="02040603050505030304" pitchFamily="18" charset="0"/>
              <a:buChar char="-"/>
            </a:pPr>
            <a:r>
              <a:rPr lang="en-US" sz="2200" b="1" dirty="0"/>
              <a:t>This is crucial for the Emergency Responders</a:t>
            </a:r>
          </a:p>
          <a:p>
            <a:pPr marL="342900" indent="-342900" algn="l">
              <a:buSzPct val="100000"/>
              <a:buFont typeface="Arial" panose="020B0604020202020204" pitchFamily="34" charset="0"/>
              <a:buChar char="•"/>
            </a:pPr>
            <a:endParaRPr lang="en-US" sz="2400" b="1" dirty="0" smtClean="0"/>
          </a:p>
          <a:p>
            <a:pPr marL="342900" indent="-342900" algn="l">
              <a:buSzPct val="100000"/>
              <a:buFont typeface="Arial" panose="020B0604020202020204" pitchFamily="34" charset="0"/>
              <a:buChar char="•"/>
            </a:pPr>
            <a:r>
              <a:rPr lang="en-US" sz="2400" b="1" dirty="0" smtClean="0"/>
              <a:t>Stay in the EAA until released by Building Manager or Emergency Responders.</a:t>
            </a:r>
          </a:p>
          <a:p>
            <a:pPr lvl="1" algn="l">
              <a:buSzPct val="100000"/>
            </a:pPr>
            <a:endParaRPr lang="en-US" sz="2400" b="1" dirty="0" smtClean="0"/>
          </a:p>
          <a:p>
            <a:pPr marL="342900" indent="-342900" algn="l">
              <a:buSzPct val="100000"/>
              <a:buFont typeface="Arial" panose="020B0604020202020204" pitchFamily="34" charset="0"/>
              <a:buChar char="•"/>
            </a:pPr>
            <a:r>
              <a:rPr lang="en-US" sz="2400" b="1" dirty="0" smtClean="0"/>
              <a:t>Cars and personal property can be replaced.</a:t>
            </a:r>
          </a:p>
          <a:p>
            <a:pPr marL="1200150" lvl="2" indent="-285750" algn="l">
              <a:buSzPct val="100000"/>
              <a:buFontTx/>
              <a:buChar char="-"/>
            </a:pPr>
            <a:r>
              <a:rPr lang="en-US" sz="2200" b="1" dirty="0" smtClean="0">
                <a:solidFill>
                  <a:schemeClr val="tx2"/>
                </a:solidFill>
              </a:rPr>
              <a:t>You cannot</a:t>
            </a:r>
          </a:p>
          <a:p>
            <a:pPr lvl="1" algn="l">
              <a:buSzPct val="100000"/>
            </a:pPr>
            <a:endParaRPr lang="en-US" dirty="0"/>
          </a:p>
        </p:txBody>
      </p:sp>
      <p:sp>
        <p:nvSpPr>
          <p:cNvPr id="18" name="Rectangle 17"/>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31729483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24666"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24667"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Shelter-In-Place</a:t>
            </a:r>
          </a:p>
        </p:txBody>
      </p:sp>
      <p:sp>
        <p:nvSpPr>
          <p:cNvPr id="16" name="Content Placeholder 34"/>
          <p:cNvSpPr txBox="1">
            <a:spLocks/>
          </p:cNvSpPr>
          <p:nvPr/>
        </p:nvSpPr>
        <p:spPr>
          <a:xfrm>
            <a:off x="3269563" y="857251"/>
            <a:ext cx="8396067" cy="5514975"/>
          </a:xfrm>
          <a:prstGeom prst="rect">
            <a:avLst/>
          </a:prstGeom>
          <a:effectLst>
            <a:outerShdw blurRad="25400" dir="17880000">
              <a:srgbClr val="000000">
                <a:alpha val="46000"/>
              </a:srgbClr>
            </a:outerShdw>
          </a:effectLst>
        </p:spPr>
        <p:txBody>
          <a:bodyPr vert="horz" lIns="91440" tIns="45720" rIns="91440" bIns="45720" rtlCol="0" anchor="t">
            <a:normAutofit fontScale="550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342900" indent="-342900" algn="l">
              <a:buSzPct val="100000"/>
              <a:buFont typeface="Arial" panose="020B0604020202020204" pitchFamily="34" charset="0"/>
              <a:buChar char="•"/>
            </a:pPr>
            <a:r>
              <a:rPr lang="en-US" sz="3300" b="1" u="sng" dirty="0" smtClean="0">
                <a:latin typeface="Times New Roman" panose="02020603050405020304" pitchFamily="18" charset="0"/>
                <a:cs typeface="Times New Roman" panose="02020603050405020304" pitchFamily="18" charset="0"/>
              </a:rPr>
              <a:t>Types</a:t>
            </a:r>
            <a:r>
              <a:rPr lang="en-US" sz="2900" b="1" dirty="0" smtClean="0">
                <a:latin typeface="Times New Roman" panose="02020603050405020304" pitchFamily="18" charset="0"/>
                <a:cs typeface="Times New Roman" panose="02020603050405020304" pitchFamily="18" charset="0"/>
              </a:rPr>
              <a:t>:</a:t>
            </a:r>
          </a:p>
          <a:p>
            <a:pPr marL="1257300" lvl="2" indent="-342900" algn="l">
              <a:buSzPct val="100000"/>
              <a:buFont typeface="Calisto MT" panose="02040603050505030304" pitchFamily="18" charset="0"/>
              <a:buChar char="­"/>
            </a:pPr>
            <a:r>
              <a:rPr lang="en-US" sz="2900" dirty="0" smtClean="0">
                <a:latin typeface="Times New Roman" panose="02020603050405020304" pitchFamily="18" charset="0"/>
                <a:cs typeface="Times New Roman" panose="02020603050405020304" pitchFamily="18" charset="0"/>
              </a:rPr>
              <a:t>Tornado Warning / Other Severe Weather Events</a:t>
            </a:r>
          </a:p>
          <a:p>
            <a:pPr marL="1257300" lvl="2" indent="-342900" algn="l">
              <a:buSzPct val="100000"/>
              <a:buFont typeface="Calisto MT" panose="02040603050505030304" pitchFamily="18" charset="0"/>
              <a:buChar char="­"/>
            </a:pPr>
            <a:r>
              <a:rPr lang="en-US" sz="2900" dirty="0" smtClean="0">
                <a:latin typeface="Times New Roman" panose="02020603050405020304" pitchFamily="18" charset="0"/>
                <a:cs typeface="Times New Roman" panose="02020603050405020304" pitchFamily="18" charset="0"/>
              </a:rPr>
              <a:t>HAZMAT Situation</a:t>
            </a:r>
          </a:p>
          <a:p>
            <a:pPr marL="1257300" lvl="2" indent="-342900" algn="l">
              <a:buSzPct val="100000"/>
              <a:buFont typeface="Calisto MT" panose="02040603050505030304" pitchFamily="18" charset="0"/>
              <a:buChar char="­"/>
            </a:pPr>
            <a:r>
              <a:rPr lang="en-US" sz="2900" dirty="0" smtClean="0">
                <a:latin typeface="Times New Roman" panose="02020603050405020304" pitchFamily="18" charset="0"/>
                <a:cs typeface="Times New Roman" panose="02020603050405020304" pitchFamily="18" charset="0"/>
              </a:rPr>
              <a:t>Active Shooter, Violent Intruder, Civil Disturbance</a:t>
            </a:r>
          </a:p>
          <a:p>
            <a:pPr algn="l">
              <a:buSzPct val="100000"/>
            </a:pPr>
            <a:endParaRPr lang="en-US" sz="2900" dirty="0" smtClean="0">
              <a:latin typeface="Times New Roman" panose="02020603050405020304" pitchFamily="18" charset="0"/>
              <a:cs typeface="Times New Roman" panose="02020603050405020304" pitchFamily="18" charset="0"/>
            </a:endParaRPr>
          </a:p>
          <a:p>
            <a:pPr marL="342900" indent="-342900" algn="l">
              <a:buSzPct val="100000"/>
              <a:buFont typeface="Arial" panose="020B0604020202020204" pitchFamily="34" charset="0"/>
              <a:buChar char="•"/>
            </a:pPr>
            <a:r>
              <a:rPr lang="en-US" sz="3300" b="1" u="sng" dirty="0" smtClean="0">
                <a:latin typeface="Times New Roman" panose="02020603050405020304" pitchFamily="18" charset="0"/>
                <a:cs typeface="Times New Roman" panose="02020603050405020304" pitchFamily="18" charset="0"/>
              </a:rPr>
              <a:t>When to Shelter</a:t>
            </a:r>
            <a:r>
              <a:rPr lang="en-US" sz="2900" b="1" dirty="0" smtClean="0">
                <a:latin typeface="Times New Roman" panose="02020603050405020304" pitchFamily="18" charset="0"/>
                <a:cs typeface="Times New Roman" panose="02020603050405020304" pitchFamily="18" charset="0"/>
              </a:rPr>
              <a:t>:</a:t>
            </a:r>
          </a:p>
          <a:p>
            <a:pPr marL="1257300" lvl="2" indent="-342900" algn="l">
              <a:buSzPct val="100000"/>
              <a:buFontTx/>
              <a:buChar char="-"/>
            </a:pPr>
            <a:r>
              <a:rPr lang="en-US" sz="2900" dirty="0" smtClean="0">
                <a:latin typeface="Times New Roman" panose="02020603050405020304" pitchFamily="18" charset="0"/>
                <a:cs typeface="Times New Roman" panose="02020603050405020304" pitchFamily="18" charset="0"/>
              </a:rPr>
              <a:t>When you hear the All Hazards </a:t>
            </a:r>
            <a:r>
              <a:rPr lang="en-US" sz="2900" b="1" u="sng" dirty="0" smtClean="0">
                <a:latin typeface="Times New Roman" panose="02020603050405020304" pitchFamily="18" charset="0"/>
                <a:cs typeface="Times New Roman" panose="02020603050405020304" pitchFamily="18" charset="0"/>
              </a:rPr>
              <a:t>Sirens</a:t>
            </a:r>
          </a:p>
          <a:p>
            <a:pPr marL="1257300" lvl="2" indent="-342900" algn="l">
              <a:buSzPct val="100000"/>
              <a:buFontTx/>
              <a:buChar char="-"/>
            </a:pPr>
            <a:r>
              <a:rPr lang="en-US" sz="2900" dirty="0" smtClean="0">
                <a:latin typeface="Times New Roman" panose="02020603050405020304" pitchFamily="18" charset="0"/>
                <a:cs typeface="Times New Roman" panose="02020603050405020304" pitchFamily="18" charset="0"/>
              </a:rPr>
              <a:t>When directed to by Police/Fire Personnel, Building Manger, Faculty, and/or Staff</a:t>
            </a:r>
          </a:p>
          <a:p>
            <a:pPr marL="1200150" lvl="2" indent="-285750" algn="l">
              <a:buSzPct val="100000"/>
              <a:buFontTx/>
              <a:buChar char="-"/>
            </a:pPr>
            <a:r>
              <a:rPr lang="en-US" sz="2900" dirty="0">
                <a:effectLst/>
                <a:latin typeface="Times New Roman" panose="02020603050405020304" pitchFamily="18" charset="0"/>
                <a:cs typeface="Times New Roman" panose="02020603050405020304" pitchFamily="18" charset="0"/>
              </a:rPr>
              <a:t>Anytime you receive indication of an unsafe environment (heard gunshots, see a person with gun, </a:t>
            </a:r>
            <a:r>
              <a:rPr lang="en-US" sz="2900" dirty="0" smtClean="0">
                <a:effectLst/>
                <a:latin typeface="Times New Roman" panose="02020603050405020304" pitchFamily="18" charset="0"/>
                <a:cs typeface="Times New Roman" panose="02020603050405020304" pitchFamily="18" charset="0"/>
              </a:rPr>
              <a:t>etc.) </a:t>
            </a:r>
            <a:r>
              <a:rPr lang="en-US" sz="2900" dirty="0">
                <a:effectLst/>
                <a:latin typeface="Times New Roman" panose="02020603050405020304" pitchFamily="18" charset="0"/>
                <a:cs typeface="Times New Roman" panose="02020603050405020304" pitchFamily="18" charset="0"/>
              </a:rPr>
              <a:t>and shelter-in-place is your best and safest option over evacuation. </a:t>
            </a:r>
          </a:p>
          <a:p>
            <a:pPr marL="1200150" lvl="2" indent="-285750" algn="l">
              <a:buSzPct val="100000"/>
              <a:buFontTx/>
              <a:buChar char="-"/>
            </a:pPr>
            <a:endParaRPr lang="en-US" sz="2900" dirty="0" smtClean="0">
              <a:effectLst/>
              <a:latin typeface="Times New Roman" panose="02020603050405020304" pitchFamily="18" charset="0"/>
              <a:cs typeface="Times New Roman" panose="02020603050405020304" pitchFamily="18" charset="0"/>
            </a:endParaRPr>
          </a:p>
          <a:p>
            <a:pPr marL="342900" indent="-342900" algn="l">
              <a:buSzPct val="100000"/>
              <a:buFont typeface="Arial" panose="020B0604020202020204" pitchFamily="34" charset="0"/>
              <a:buChar char="•"/>
            </a:pPr>
            <a:r>
              <a:rPr lang="en-US" sz="3300" b="1" u="sng" dirty="0" smtClean="0">
                <a:effectLst/>
                <a:latin typeface="Times New Roman" panose="02020603050405020304" pitchFamily="18" charset="0"/>
                <a:cs typeface="Times New Roman" panose="02020603050405020304" pitchFamily="18" charset="0"/>
              </a:rPr>
              <a:t>Where to Shelter</a:t>
            </a:r>
            <a:r>
              <a:rPr lang="en-US" sz="2900" dirty="0" smtClean="0">
                <a:effectLst/>
                <a:latin typeface="Times New Roman" panose="02020603050405020304" pitchFamily="18" charset="0"/>
                <a:cs typeface="Times New Roman" panose="02020603050405020304" pitchFamily="18" charset="0"/>
              </a:rPr>
              <a:t>:</a:t>
            </a:r>
          </a:p>
          <a:p>
            <a:pPr marL="1257300" lvl="2" indent="-342900" algn="l">
              <a:buSzPct val="100000"/>
              <a:buFont typeface="Times New Roman" panose="02020603050405020304" pitchFamily="18" charset="0"/>
              <a:buChar char="-"/>
            </a:pPr>
            <a:r>
              <a:rPr lang="en-US" sz="2900" dirty="0" smtClean="0">
                <a:effectLst/>
                <a:latin typeface="Times New Roman" panose="02020603050405020304" pitchFamily="18" charset="0"/>
                <a:cs typeface="Times New Roman" panose="02020603050405020304" pitchFamily="18" charset="0"/>
              </a:rPr>
              <a:t>This will be determined by the nature of the event.</a:t>
            </a:r>
          </a:p>
          <a:p>
            <a:pPr marL="1257300" lvl="2" indent="-342900" algn="l">
              <a:buSzPct val="100000"/>
              <a:buFont typeface="Times New Roman" panose="02020603050405020304" pitchFamily="18" charset="0"/>
              <a:buChar char="-"/>
            </a:pPr>
            <a:r>
              <a:rPr lang="en-US" sz="2900" dirty="0" smtClean="0">
                <a:effectLst/>
                <a:latin typeface="Times New Roman" panose="02020603050405020304" pitchFamily="18" charset="0"/>
                <a:cs typeface="Times New Roman" panose="02020603050405020304" pitchFamily="18" charset="0"/>
              </a:rPr>
              <a:t>The most common is Tornado Warnings or Sever Weather Events in which 1</a:t>
            </a:r>
            <a:r>
              <a:rPr lang="en-US" sz="2900" baseline="30000" dirty="0" smtClean="0">
                <a:effectLst/>
                <a:latin typeface="Times New Roman" panose="02020603050405020304" pitchFamily="18" charset="0"/>
                <a:cs typeface="Times New Roman" panose="02020603050405020304" pitchFamily="18" charset="0"/>
              </a:rPr>
              <a:t>st</a:t>
            </a:r>
            <a:r>
              <a:rPr lang="en-US" sz="2900" dirty="0" smtClean="0">
                <a:effectLst/>
                <a:latin typeface="Times New Roman" panose="02020603050405020304" pitchFamily="18" charset="0"/>
                <a:cs typeface="Times New Roman" panose="02020603050405020304" pitchFamily="18" charset="0"/>
              </a:rPr>
              <a:t> floor restrooms may be used, the basement may be used (under main stage and under museum), the dressing rooms may be used, the faculty hallway may be used, and the theatre lab may be used</a:t>
            </a:r>
            <a:endParaRPr lang="en-US" dirty="0"/>
          </a:p>
        </p:txBody>
      </p:sp>
      <p:sp>
        <p:nvSpPr>
          <p:cNvPr id="18" name="Rectangle 17"/>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24563800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25684"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25685"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Shelter-In-Place Procedures</a:t>
            </a:r>
          </a:p>
        </p:txBody>
      </p:sp>
      <p:sp>
        <p:nvSpPr>
          <p:cNvPr id="16" name="Content Placeholder 34"/>
          <p:cNvSpPr txBox="1">
            <a:spLocks/>
          </p:cNvSpPr>
          <p:nvPr/>
        </p:nvSpPr>
        <p:spPr>
          <a:xfrm>
            <a:off x="3383874" y="1295022"/>
            <a:ext cx="8167446" cy="520620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342900" indent="-342900" algn="l">
              <a:buSzPct val="100000"/>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Tornados / Other Severe Weather Event</a:t>
            </a:r>
          </a:p>
          <a:p>
            <a:pPr marL="1257300" lvl="2" indent="-342900" algn="l">
              <a:buSzPct val="100000"/>
              <a:buFont typeface="Times New Roman" panose="02020603050405020304" pitchFamily="18" charset="0"/>
              <a:buChar char="⁃"/>
            </a:pPr>
            <a:r>
              <a:rPr lang="en-US" sz="2400" dirty="0" smtClean="0">
                <a:latin typeface="Times New Roman" panose="02020603050405020304" pitchFamily="18" charset="0"/>
                <a:cs typeface="Times New Roman" panose="02020603050405020304" pitchFamily="18" charset="0"/>
              </a:rPr>
              <a:t>Take refuge in nearest 1</a:t>
            </a:r>
            <a:r>
              <a:rPr lang="en-US" sz="2400" baseline="30000" dirty="0" smtClean="0">
                <a:latin typeface="Times New Roman" panose="02020603050405020304" pitchFamily="18" charset="0"/>
                <a:cs typeface="Times New Roman" panose="02020603050405020304" pitchFamily="18" charset="0"/>
              </a:rPr>
              <a:t>st</a:t>
            </a:r>
            <a:r>
              <a:rPr lang="en-US" sz="2400" dirty="0" smtClean="0">
                <a:latin typeface="Times New Roman" panose="02020603050405020304" pitchFamily="18" charset="0"/>
                <a:cs typeface="Times New Roman" panose="02020603050405020304" pitchFamily="18" charset="0"/>
              </a:rPr>
              <a:t> floor restroom, or the basement under the facility</a:t>
            </a:r>
          </a:p>
          <a:p>
            <a:pPr marL="1257300" lvl="2" indent="-342900" algn="l">
              <a:buSzPct val="100000"/>
              <a:buFont typeface="Times New Roman" panose="02020603050405020304" pitchFamily="18" charset="0"/>
              <a:buChar char="⁃"/>
            </a:pPr>
            <a:r>
              <a:rPr lang="en-US" sz="2400" dirty="0" smtClean="0">
                <a:latin typeface="Times New Roman" panose="02020603050405020304" pitchFamily="18" charset="0"/>
                <a:cs typeface="Times New Roman" panose="02020603050405020304" pitchFamily="18" charset="0"/>
              </a:rPr>
              <a:t>Help visitors or physical disabled people</a:t>
            </a:r>
          </a:p>
          <a:p>
            <a:pPr marL="1257300" lvl="2" indent="-342900" algn="l">
              <a:buSzPct val="100000"/>
              <a:buFont typeface="Times New Roman" panose="02020603050405020304" pitchFamily="18" charset="0"/>
              <a:buChar char="⁃"/>
            </a:pPr>
            <a:r>
              <a:rPr lang="en-US" sz="2400" dirty="0" smtClean="0">
                <a:latin typeface="Times New Roman" panose="02020603050405020304" pitchFamily="18" charset="0"/>
                <a:cs typeface="Times New Roman" panose="02020603050405020304" pitchFamily="18" charset="0"/>
              </a:rPr>
              <a:t>Be prepared to kneel facing a wall and cover your head</a:t>
            </a:r>
          </a:p>
          <a:p>
            <a:pPr marL="1257300" lvl="2" indent="-342900" algn="l">
              <a:buSzPct val="100000"/>
              <a:buFont typeface="Times New Roman" panose="02020603050405020304" pitchFamily="18" charset="0"/>
              <a:buChar char="⁃"/>
            </a:pPr>
            <a:r>
              <a:rPr lang="en-US" sz="2400" dirty="0" smtClean="0">
                <a:latin typeface="Times New Roman" panose="02020603050405020304" pitchFamily="18" charset="0"/>
                <a:cs typeface="Times New Roman" panose="02020603050405020304" pitchFamily="18" charset="0"/>
              </a:rPr>
              <a:t>Try and obtain additional clarifying information by all possible means (VU webpage, TV, radio, e-mail, cell phone, etc.)</a:t>
            </a:r>
          </a:p>
          <a:p>
            <a:pPr marL="1257300" lvl="2" indent="-342900" algn="l">
              <a:buSzPct val="100000"/>
              <a:buFont typeface="Times New Roman" panose="02020603050405020304" pitchFamily="18" charset="0"/>
              <a:buChar char="⁃"/>
            </a:pPr>
            <a:r>
              <a:rPr lang="en-US" sz="2400" dirty="0" smtClean="0">
                <a:latin typeface="Times New Roman" panose="02020603050405020304" pitchFamily="18" charset="0"/>
                <a:cs typeface="Times New Roman" panose="02020603050405020304" pitchFamily="18" charset="0"/>
              </a:rPr>
              <a:t>Do not leave until given an “</a:t>
            </a:r>
            <a:r>
              <a:rPr lang="en-US" sz="2400" b="1" dirty="0" smtClean="0">
                <a:latin typeface="Times New Roman" panose="02020603050405020304" pitchFamily="18" charset="0"/>
                <a:cs typeface="Times New Roman" panose="02020603050405020304" pitchFamily="18" charset="0"/>
              </a:rPr>
              <a:t>ALL CLEAR</a:t>
            </a:r>
            <a:r>
              <a:rPr lang="en-US" sz="2400" dirty="0" smtClean="0">
                <a:latin typeface="Times New Roman" panose="02020603050405020304" pitchFamily="18" charset="0"/>
                <a:cs typeface="Times New Roman" panose="02020603050405020304" pitchFamily="18" charset="0"/>
              </a:rPr>
              <a:t>”</a:t>
            </a:r>
          </a:p>
          <a:p>
            <a:pPr marL="1257300" lvl="2" indent="-342900" algn="l">
              <a:buSzPct val="100000"/>
              <a:buFont typeface="Times New Roman" panose="02020603050405020304" pitchFamily="18" charset="0"/>
              <a:buChar char="⁃"/>
            </a:pPr>
            <a:endParaRPr lang="en-US" sz="1000" dirty="0"/>
          </a:p>
        </p:txBody>
      </p:sp>
      <p:sp>
        <p:nvSpPr>
          <p:cNvPr id="11" name="Rectangle 10"/>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24436890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2213"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2214" name="CorelDRAW" r:id="rId6" imgW="1227251" imgH="1228682" progId="CorelDraw.Graphic.15">
                  <p:embed/>
                </p:oleObj>
              </mc:Choice>
              <mc:Fallback>
                <p:oleObj name="CorelDRAW" r:id="rId6" imgW="1227251" imgH="1228682" progId="CorelDraw.Graphic.15">
                  <p:embed/>
                  <p:pic>
                    <p:nvPicPr>
                      <p:cNvPr id="0" name=""/>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7" name="Rectangle 16"/>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
        <p:nvSpPr>
          <p:cNvPr id="18" name="Content Placeholder 6"/>
          <p:cNvSpPr txBox="1">
            <a:spLocks/>
          </p:cNvSpPr>
          <p:nvPr/>
        </p:nvSpPr>
        <p:spPr>
          <a:xfrm>
            <a:off x="3426697" y="1197417"/>
            <a:ext cx="6755216" cy="5085346"/>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342900" indent="-342900" algn="l">
              <a:lnSpc>
                <a:spcPct val="90000"/>
              </a:lnSpc>
              <a:buFont typeface="Arial" panose="020B0604020202020204" pitchFamily="34" charset="0"/>
              <a:buChar char="•"/>
            </a:pPr>
            <a:r>
              <a:rPr lang="en-US" dirty="0" smtClean="0"/>
              <a:t>SEP Basic Information</a:t>
            </a:r>
          </a:p>
          <a:p>
            <a:pPr marL="342900" indent="-342900" algn="l">
              <a:lnSpc>
                <a:spcPct val="90000"/>
              </a:lnSpc>
              <a:buFont typeface="Arial" panose="020B0604020202020204" pitchFamily="34" charset="0"/>
              <a:buChar char="•"/>
            </a:pPr>
            <a:r>
              <a:rPr lang="en-US" dirty="0" smtClean="0"/>
              <a:t>Structure Contact Information</a:t>
            </a:r>
          </a:p>
          <a:p>
            <a:pPr marL="342900" indent="-342900" algn="l">
              <a:lnSpc>
                <a:spcPct val="90000"/>
              </a:lnSpc>
              <a:buFont typeface="Arial" panose="020B0604020202020204" pitchFamily="34" charset="0"/>
              <a:buChar char="•"/>
            </a:pPr>
            <a:r>
              <a:rPr lang="en-US" dirty="0" smtClean="0"/>
              <a:t>Any Critical Operations</a:t>
            </a:r>
          </a:p>
          <a:p>
            <a:pPr marL="342900" indent="-342900" algn="l">
              <a:lnSpc>
                <a:spcPct val="90000"/>
              </a:lnSpc>
              <a:buFont typeface="Arial" panose="020B0604020202020204" pitchFamily="34" charset="0"/>
              <a:buChar char="•"/>
            </a:pPr>
            <a:r>
              <a:rPr lang="en-US" dirty="0" smtClean="0"/>
              <a:t>Notification Procedures</a:t>
            </a:r>
          </a:p>
          <a:p>
            <a:pPr marL="742950" lvl="1" indent="-285750" algn="l">
              <a:lnSpc>
                <a:spcPct val="90000"/>
              </a:lnSpc>
              <a:buFontTx/>
              <a:buChar char="-"/>
            </a:pPr>
            <a:r>
              <a:rPr lang="en-US" sz="2000" dirty="0" smtClean="0"/>
              <a:t>Emergency and Non Emergencies</a:t>
            </a:r>
          </a:p>
          <a:p>
            <a:pPr marL="742950" lvl="1" indent="-285750" algn="l">
              <a:lnSpc>
                <a:spcPct val="90000"/>
              </a:lnSpc>
              <a:buFontTx/>
              <a:buChar char="-"/>
            </a:pPr>
            <a:r>
              <a:rPr lang="en-US" sz="2000" dirty="0" smtClean="0"/>
              <a:t>Emergency Warning Notification System</a:t>
            </a:r>
          </a:p>
          <a:p>
            <a:pPr marL="342900" indent="-342900" algn="l">
              <a:lnSpc>
                <a:spcPct val="90000"/>
              </a:lnSpc>
              <a:buFont typeface="Arial" panose="020B0604020202020204" pitchFamily="34" charset="0"/>
              <a:buChar char="•"/>
            </a:pPr>
            <a:r>
              <a:rPr lang="en-US" dirty="0" smtClean="0"/>
              <a:t>Emergency Procedures</a:t>
            </a:r>
          </a:p>
          <a:p>
            <a:pPr marL="342900" indent="-342900" algn="l">
              <a:lnSpc>
                <a:spcPct val="90000"/>
              </a:lnSpc>
              <a:buFont typeface="Arial" panose="020B0604020202020204" pitchFamily="34" charset="0"/>
              <a:buChar char="•"/>
            </a:pPr>
            <a:r>
              <a:rPr lang="en-US" dirty="0" smtClean="0"/>
              <a:t>Evacuation Procedures</a:t>
            </a:r>
          </a:p>
          <a:p>
            <a:pPr marL="742950" lvl="1" indent="-285750" algn="l">
              <a:lnSpc>
                <a:spcPct val="90000"/>
              </a:lnSpc>
              <a:buFontTx/>
              <a:buChar char="-"/>
            </a:pPr>
            <a:r>
              <a:rPr lang="en-US" sz="2000" dirty="0" smtClean="0"/>
              <a:t>Structure Specific	</a:t>
            </a:r>
          </a:p>
          <a:p>
            <a:pPr marL="742950" lvl="1" indent="-285750" algn="l">
              <a:lnSpc>
                <a:spcPct val="90000"/>
              </a:lnSpc>
              <a:buFontTx/>
              <a:buChar char="-"/>
            </a:pPr>
            <a:r>
              <a:rPr lang="en-US" sz="2000" dirty="0" smtClean="0"/>
              <a:t>Emergency Assembly Area</a:t>
            </a:r>
          </a:p>
          <a:p>
            <a:pPr marL="742950" lvl="1" indent="-285750" algn="l">
              <a:lnSpc>
                <a:spcPct val="90000"/>
              </a:lnSpc>
              <a:buFontTx/>
              <a:buChar char="-"/>
            </a:pPr>
            <a:r>
              <a:rPr lang="en-US" sz="2000" dirty="0" smtClean="0"/>
              <a:t>Guidelines for People with Disabilities</a:t>
            </a:r>
          </a:p>
          <a:p>
            <a:pPr marL="342900" indent="-342900" algn="l">
              <a:lnSpc>
                <a:spcPct val="90000"/>
              </a:lnSpc>
              <a:buFont typeface="Arial" panose="020B0604020202020204" pitchFamily="34" charset="0"/>
              <a:buChar char="•"/>
            </a:pPr>
            <a:r>
              <a:rPr lang="en-US" dirty="0" smtClean="0"/>
              <a:t>Shelter In Place Procedures</a:t>
            </a:r>
          </a:p>
          <a:p>
            <a:pPr marL="342900" indent="-342900" algn="l">
              <a:lnSpc>
                <a:spcPct val="90000"/>
              </a:lnSpc>
              <a:buFont typeface="Arial" panose="020B0604020202020204" pitchFamily="34" charset="0"/>
              <a:buChar char="•"/>
            </a:pPr>
            <a:r>
              <a:rPr lang="en-US" dirty="0" smtClean="0"/>
              <a:t>Points of Contact</a:t>
            </a:r>
            <a:endParaRPr lang="en-US" dirty="0"/>
          </a:p>
        </p:txBody>
      </p:sp>
      <p:sp>
        <p:nvSpPr>
          <p:cNvPr id="19" name="Title 4"/>
          <p:cNvSpPr txBox="1">
            <a:spLocks/>
          </p:cNvSpPr>
          <p:nvPr/>
        </p:nvSpPr>
        <p:spPr>
          <a:xfrm>
            <a:off x="2743194" y="266699"/>
            <a:ext cx="9448806" cy="805319"/>
          </a:xfrm>
          <a:prstGeom prst="rect">
            <a:avLst/>
          </a:prstGeom>
          <a:effectLst>
            <a:outerShdw blurRad="25400" dir="17880000">
              <a:srgbClr val="000000">
                <a:alpha val="46000"/>
              </a:srgbClr>
            </a:outerShdw>
          </a:effectLst>
        </p:spPr>
        <p:txBody>
          <a:bodyPr vert="horz" lIns="91440" tIns="45720" rIns="91440" bIns="45720" rtlCol="0" anchor="b">
            <a:normAutofit fontScale="92500" lnSpcReduction="10000"/>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latin typeface="Times New Roman" panose="02020603050405020304" pitchFamily="18" charset="0"/>
                <a:cs typeface="Times New Roman" panose="02020603050405020304" pitchFamily="18" charset="0"/>
              </a:rPr>
              <a:t>PE Complex Overview</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91667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26708"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35975"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26709"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Shelter-In-Place Procedures</a:t>
            </a:r>
          </a:p>
        </p:txBody>
      </p:sp>
      <p:sp>
        <p:nvSpPr>
          <p:cNvPr id="16" name="Content Placeholder 34"/>
          <p:cNvSpPr txBox="1">
            <a:spLocks/>
          </p:cNvSpPr>
          <p:nvPr/>
        </p:nvSpPr>
        <p:spPr>
          <a:xfrm>
            <a:off x="3383874" y="1295022"/>
            <a:ext cx="8167446" cy="5206208"/>
          </a:xfrm>
          <a:prstGeom prst="rect">
            <a:avLst/>
          </a:prstGeom>
          <a:effectLst>
            <a:outerShdw blurRad="25400" dir="17880000">
              <a:srgbClr val="000000">
                <a:alpha val="46000"/>
              </a:srgbClr>
            </a:outerShdw>
          </a:effectLst>
        </p:spPr>
        <p:txBody>
          <a:bodyPr vert="horz" lIns="91440" tIns="45720" rIns="91440" bIns="45720" rtlCol="0" anchor="t">
            <a:normAutofit lnSpcReduction="1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342900" indent="-342900" algn="l">
              <a:buSzPct val="100000"/>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HAZMAT Event</a:t>
            </a:r>
          </a:p>
          <a:p>
            <a:pPr marL="1257300" lvl="2" indent="-342900" algn="l">
              <a:buSzPct val="100000"/>
              <a:buFont typeface="Times New Roman" panose="02020603050405020304" pitchFamily="18" charset="0"/>
              <a:buChar char="⁃"/>
            </a:pPr>
            <a:r>
              <a:rPr lang="en-US" sz="2200" dirty="0" smtClean="0">
                <a:latin typeface="Times New Roman" panose="02020603050405020304" pitchFamily="18" charset="0"/>
                <a:cs typeface="Times New Roman" panose="02020603050405020304" pitchFamily="18" charset="0"/>
              </a:rPr>
              <a:t>Shelter in your classroom if deemed appropriate or take refuge in nearest </a:t>
            </a:r>
            <a:r>
              <a:rPr lang="en-US" sz="2200" dirty="0">
                <a:latin typeface="Times New Roman" panose="02020603050405020304" pitchFamily="18" charset="0"/>
                <a:cs typeface="Times New Roman" panose="02020603050405020304" pitchFamily="18" charset="0"/>
              </a:rPr>
              <a:t>1</a:t>
            </a:r>
            <a:r>
              <a:rPr lang="en-US" sz="2200" baseline="30000" dirty="0">
                <a:latin typeface="Times New Roman" panose="02020603050405020304" pitchFamily="18" charset="0"/>
                <a:cs typeface="Times New Roman" panose="02020603050405020304" pitchFamily="18" charset="0"/>
              </a:rPr>
              <a:t>st</a:t>
            </a:r>
            <a:r>
              <a:rPr lang="en-US" sz="2200" dirty="0">
                <a:latin typeface="Times New Roman" panose="02020603050405020304" pitchFamily="18" charset="0"/>
                <a:cs typeface="Times New Roman" panose="02020603050405020304" pitchFamily="18" charset="0"/>
              </a:rPr>
              <a:t> floor </a:t>
            </a:r>
            <a:r>
              <a:rPr lang="en-US" sz="2200" dirty="0" smtClean="0">
                <a:latin typeface="Times New Roman" panose="02020603050405020304" pitchFamily="18" charset="0"/>
                <a:cs typeface="Times New Roman" panose="02020603050405020304" pitchFamily="18" charset="0"/>
              </a:rPr>
              <a:t>restroom or in the basement  of the facility. </a:t>
            </a:r>
            <a:r>
              <a:rPr lang="en-US" sz="2200" b="1" dirty="0" smtClean="0">
                <a:latin typeface="Times New Roman" panose="02020603050405020304" pitchFamily="18" charset="0"/>
                <a:cs typeface="Times New Roman" panose="02020603050405020304" pitchFamily="18" charset="0"/>
              </a:rPr>
              <a:t>Do Not </a:t>
            </a:r>
            <a:r>
              <a:rPr lang="en-US" sz="2200" dirty="0" smtClean="0">
                <a:latin typeface="Times New Roman" panose="02020603050405020304" pitchFamily="18" charset="0"/>
                <a:cs typeface="Times New Roman" panose="02020603050405020304" pitchFamily="18" charset="0"/>
              </a:rPr>
              <a:t>use an elevator.</a:t>
            </a:r>
          </a:p>
          <a:p>
            <a:pPr marL="1257300" lvl="2" indent="-342900" algn="l">
              <a:buSzPct val="100000"/>
              <a:buFont typeface="Times New Roman" panose="02020603050405020304" pitchFamily="18" charset="0"/>
              <a:buChar char="⁃"/>
            </a:pPr>
            <a:r>
              <a:rPr lang="en-US" sz="2200" dirty="0">
                <a:latin typeface="Times New Roman" panose="02020603050405020304" pitchFamily="18" charset="0"/>
                <a:cs typeface="Times New Roman" panose="02020603050405020304" pitchFamily="18" charset="0"/>
              </a:rPr>
              <a:t>Help visitors or physical disabled people if moving</a:t>
            </a:r>
          </a:p>
          <a:p>
            <a:pPr marL="1257300" lvl="2" indent="-342900" algn="l">
              <a:buSzPct val="100000"/>
              <a:buFont typeface="Times New Roman" panose="02020603050405020304" pitchFamily="18" charset="0"/>
              <a:buChar char="⁃"/>
            </a:pPr>
            <a:r>
              <a:rPr lang="en-US" sz="2200" dirty="0" smtClean="0">
                <a:latin typeface="Times New Roman" panose="02020603050405020304" pitchFamily="18" charset="0"/>
                <a:cs typeface="Times New Roman" panose="02020603050405020304" pitchFamily="18" charset="0"/>
              </a:rPr>
              <a:t>Close all windows and doors </a:t>
            </a:r>
          </a:p>
          <a:p>
            <a:pPr marL="1257300" lvl="2" indent="-342900" algn="l">
              <a:buSzPct val="100000"/>
              <a:buFont typeface="Times New Roman" panose="02020603050405020304" pitchFamily="18" charset="0"/>
              <a:buChar char="⁃"/>
            </a:pPr>
            <a:r>
              <a:rPr lang="en-US" sz="2200" dirty="0" smtClean="0">
                <a:latin typeface="Times New Roman" panose="02020603050405020304" pitchFamily="18" charset="0"/>
                <a:cs typeface="Times New Roman" panose="02020603050405020304" pitchFamily="18" charset="0"/>
              </a:rPr>
              <a:t>Key </a:t>
            </a:r>
            <a:r>
              <a:rPr lang="en-US" sz="2200" dirty="0">
                <a:latin typeface="Times New Roman" panose="02020603050405020304" pitchFamily="18" charset="0"/>
                <a:cs typeface="Times New Roman" panose="02020603050405020304" pitchFamily="18" charset="0"/>
              </a:rPr>
              <a:t>p</a:t>
            </a:r>
            <a:r>
              <a:rPr lang="en-US" sz="2200" dirty="0" smtClean="0">
                <a:latin typeface="Times New Roman" panose="02020603050405020304" pitchFamily="18" charset="0"/>
                <a:cs typeface="Times New Roman" panose="02020603050405020304" pitchFamily="18" charset="0"/>
              </a:rPr>
              <a:t>eople will turn off Heating and Air Systems (HVAC)</a:t>
            </a:r>
          </a:p>
          <a:p>
            <a:pPr marL="2171700" lvl="4" indent="-342900" algn="l">
              <a:buFont typeface="Wingdings" panose="05000000000000000000" pitchFamily="2" charset="2"/>
              <a:buChar char="Ø"/>
            </a:pPr>
            <a:r>
              <a:rPr lang="en-US" sz="2200" dirty="0" smtClean="0">
                <a:solidFill>
                  <a:schemeClr val="tx1"/>
                </a:solidFill>
                <a:latin typeface="Times New Roman" panose="02020603050405020304" pitchFamily="18" charset="0"/>
                <a:cs typeface="Times New Roman" panose="02020603050405020304" pitchFamily="18" charset="0"/>
              </a:rPr>
              <a:t>Needs done in one (1) location</a:t>
            </a:r>
          </a:p>
          <a:p>
            <a:pPr marL="1257300" lvl="2" indent="-342900" algn="l">
              <a:buSzPct val="100000"/>
              <a:buFont typeface="Times New Roman" panose="02020603050405020304" pitchFamily="18" charset="0"/>
              <a:buChar char="⁃"/>
            </a:pPr>
            <a:r>
              <a:rPr lang="en-US" sz="2200" dirty="0" smtClean="0">
                <a:latin typeface="Times New Roman" panose="02020603050405020304" pitchFamily="18" charset="0"/>
                <a:cs typeface="Times New Roman" panose="02020603050405020304" pitchFamily="18" charset="0"/>
              </a:rPr>
              <a:t>Try and obtain additional clarifying information by all possible means (VU webpage, TV, radio, e-mail, cell phone, etc.)</a:t>
            </a:r>
          </a:p>
          <a:p>
            <a:pPr marL="1257300" lvl="2" indent="-342900" algn="l">
              <a:buSzPct val="100000"/>
              <a:buFont typeface="Times New Roman" panose="02020603050405020304" pitchFamily="18" charset="0"/>
              <a:buChar char="⁃"/>
            </a:pPr>
            <a:r>
              <a:rPr lang="en-US" sz="2200" dirty="0" smtClean="0">
                <a:latin typeface="Times New Roman" panose="02020603050405020304" pitchFamily="18" charset="0"/>
                <a:cs typeface="Times New Roman" panose="02020603050405020304" pitchFamily="18" charset="0"/>
              </a:rPr>
              <a:t>Do not leave until given an “</a:t>
            </a:r>
            <a:r>
              <a:rPr lang="en-US" sz="2200" b="1" dirty="0" smtClean="0">
                <a:latin typeface="Times New Roman" panose="02020603050405020304" pitchFamily="18" charset="0"/>
                <a:cs typeface="Times New Roman" panose="02020603050405020304" pitchFamily="18" charset="0"/>
              </a:rPr>
              <a:t>ALL CLEAR</a:t>
            </a:r>
            <a:r>
              <a:rPr lang="en-US" sz="2200" dirty="0" smtClean="0">
                <a:latin typeface="Times New Roman" panose="02020603050405020304" pitchFamily="18" charset="0"/>
                <a:cs typeface="Times New Roman" panose="02020603050405020304" pitchFamily="18" charset="0"/>
              </a:rPr>
              <a:t>”</a:t>
            </a:r>
          </a:p>
          <a:p>
            <a:pPr marL="1257300" lvl="2" indent="-342900" algn="l">
              <a:buSzPct val="100000"/>
              <a:buFont typeface="Times New Roman" panose="02020603050405020304" pitchFamily="18" charset="0"/>
              <a:buChar char="⁃"/>
            </a:pPr>
            <a:endParaRPr lang="en-US" sz="1000" dirty="0"/>
          </a:p>
        </p:txBody>
      </p:sp>
      <p:sp>
        <p:nvSpPr>
          <p:cNvPr id="14" name="Rectangle 13"/>
          <p:cNvSpPr/>
          <p:nvPr/>
        </p:nvSpPr>
        <p:spPr>
          <a:xfrm>
            <a:off x="10890366" y="416597"/>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8" name="Rectangle 17"/>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36372910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27734"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27735"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Shelter-In-Place Procedures</a:t>
            </a:r>
          </a:p>
        </p:txBody>
      </p:sp>
      <p:sp>
        <p:nvSpPr>
          <p:cNvPr id="16" name="Content Placeholder 34"/>
          <p:cNvSpPr txBox="1">
            <a:spLocks/>
          </p:cNvSpPr>
          <p:nvPr/>
        </p:nvSpPr>
        <p:spPr>
          <a:xfrm>
            <a:off x="3067029" y="1076555"/>
            <a:ext cx="8724921" cy="529567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342900" indent="-342900" algn="l">
              <a:buSzPct val="100000"/>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Active Shooter, Violent Intruder, Civil Disturbance</a:t>
            </a:r>
          </a:p>
          <a:p>
            <a:pPr lvl="2" algn="l">
              <a:buSzPct val="100000"/>
            </a:pPr>
            <a:r>
              <a:rPr lang="en-US" sz="1800" b="1" dirty="0" smtClean="0">
                <a:solidFill>
                  <a:srgbClr val="FF0000"/>
                </a:solidFill>
                <a:latin typeface="Times New Roman" panose="02020603050405020304" pitchFamily="18" charset="0"/>
                <a:cs typeface="Times New Roman" panose="02020603050405020304" pitchFamily="18" charset="0"/>
              </a:rPr>
              <a:t>ALICE</a:t>
            </a:r>
            <a:r>
              <a:rPr lang="en-US" sz="1800" b="1" dirty="0" smtClean="0">
                <a:latin typeface="Times New Roman" panose="02020603050405020304" pitchFamily="18" charset="0"/>
                <a:cs typeface="Times New Roman" panose="02020603050405020304" pitchFamily="18" charset="0"/>
              </a:rPr>
              <a:t>:  (Alert / Lockdown / Inform / Counter / Evacuate)</a:t>
            </a:r>
          </a:p>
          <a:p>
            <a:pPr marL="2171700" lvl="4" indent="-342900" algn="l">
              <a:buFont typeface="Wingdings" panose="05000000000000000000" pitchFamily="2" charset="2"/>
              <a:buChar char="Ø"/>
            </a:pPr>
            <a:r>
              <a:rPr lang="en-US" sz="1800" b="1" dirty="0" smtClean="0">
                <a:solidFill>
                  <a:srgbClr val="FFFF00"/>
                </a:solidFill>
                <a:latin typeface="Times New Roman" panose="02020603050405020304" pitchFamily="18" charset="0"/>
                <a:cs typeface="Times New Roman" panose="02020603050405020304" pitchFamily="18" charset="0"/>
              </a:rPr>
              <a:t>Training offered twice annually on VU Campus </a:t>
            </a:r>
          </a:p>
          <a:p>
            <a:pPr marL="1257300" lvl="2" indent="-342900" algn="l">
              <a:buSzPct val="100000"/>
              <a:buFont typeface="Times New Roman" panose="02020603050405020304" pitchFamily="18" charset="0"/>
              <a:buChar char="⁃"/>
            </a:pPr>
            <a:r>
              <a:rPr lang="en-US" sz="2000" dirty="0" smtClean="0">
                <a:latin typeface="Times New Roman" panose="02020603050405020304" pitchFamily="18" charset="0"/>
                <a:cs typeface="Times New Roman" panose="02020603050405020304" pitchFamily="18" charset="0"/>
              </a:rPr>
              <a:t>If possible evacuate or take refuge in a room that can be secured.</a:t>
            </a:r>
          </a:p>
          <a:p>
            <a:pPr marL="1257300" lvl="2" indent="-342900" algn="l">
              <a:buSzPct val="100000"/>
              <a:buFont typeface="Times New Roman" panose="02020603050405020304" pitchFamily="18" charset="0"/>
              <a:buChar char="⁃"/>
            </a:pPr>
            <a:r>
              <a:rPr lang="en-US" sz="2000" dirty="0" smtClean="0">
                <a:effectLst/>
                <a:latin typeface="Times New Roman" panose="02020603050405020304" pitchFamily="18" charset="0"/>
                <a:cs typeface="Times New Roman" panose="02020603050405020304" pitchFamily="18" charset="0"/>
              </a:rPr>
              <a:t>If possible, close and lock the building’s or room’s door(s).  If unable to lock the door secure it by any means possible (Barricade the Doors). </a:t>
            </a:r>
          </a:p>
          <a:p>
            <a:pPr marL="1257300" lvl="2" indent="-342900" algn="l">
              <a:buSzPct val="100000"/>
              <a:buFont typeface="Times New Roman" panose="02020603050405020304" pitchFamily="18" charset="0"/>
              <a:buChar char="⁃"/>
            </a:pPr>
            <a:r>
              <a:rPr lang="en-US" sz="2000" dirty="0" smtClean="0">
                <a:effectLst/>
                <a:latin typeface="Times New Roman" panose="02020603050405020304" pitchFamily="18" charset="0"/>
                <a:cs typeface="Times New Roman" panose="02020603050405020304" pitchFamily="18" charset="0"/>
              </a:rPr>
              <a:t>The room should also provide limited visibility to anyone that is outside of it.  Cover windows quickly if you can.  Stay out of view whenever possible.</a:t>
            </a:r>
          </a:p>
          <a:p>
            <a:pPr marL="1257300" lvl="2" indent="-342900" algn="l">
              <a:buSzPct val="100000"/>
              <a:buFont typeface="Times New Roman" panose="02020603050405020304" pitchFamily="18" charset="0"/>
              <a:buChar char="⁃"/>
            </a:pPr>
            <a:r>
              <a:rPr lang="en-US" sz="2000" dirty="0" smtClean="0">
                <a:effectLst/>
                <a:latin typeface="Times New Roman" panose="02020603050405020304" pitchFamily="18" charset="0"/>
                <a:cs typeface="Times New Roman" panose="02020603050405020304" pitchFamily="18" charset="0"/>
              </a:rPr>
              <a:t>Hide under a desk, in a closet, or in the corner, but have an escape plan.</a:t>
            </a:r>
          </a:p>
          <a:p>
            <a:pPr marL="1257300" lvl="2" indent="-342900" algn="l">
              <a:buSzPct val="100000"/>
              <a:buFont typeface="Times New Roman" panose="02020603050405020304" pitchFamily="18" charset="0"/>
              <a:buChar char="⁃"/>
            </a:pPr>
            <a:r>
              <a:rPr lang="en-US" sz="2000" dirty="0" smtClean="0">
                <a:effectLst/>
                <a:latin typeface="Times New Roman" panose="02020603050405020304" pitchFamily="18" charset="0"/>
                <a:cs typeface="Times New Roman" panose="02020603050405020304" pitchFamily="18" charset="0"/>
              </a:rPr>
              <a:t>After getting to a safe location and without jeopardizing your safety, try and obtain additional clarifying information by all possible means (e.g. Vincennes Homepage, TV, radio, email, etc.)</a:t>
            </a:r>
          </a:p>
        </p:txBody>
      </p:sp>
      <p:sp>
        <p:nvSpPr>
          <p:cNvPr id="14" name="Rectangle 13"/>
          <p:cNvSpPr/>
          <p:nvPr/>
        </p:nvSpPr>
        <p:spPr>
          <a:xfrm>
            <a:off x="10890366" y="416597"/>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8" name="Rectangle 17"/>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27291687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28758"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28759"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Shelter-In-Place Procedures</a:t>
            </a:r>
          </a:p>
        </p:txBody>
      </p:sp>
      <p:sp>
        <p:nvSpPr>
          <p:cNvPr id="16" name="Content Placeholder 34"/>
          <p:cNvSpPr txBox="1">
            <a:spLocks/>
          </p:cNvSpPr>
          <p:nvPr/>
        </p:nvSpPr>
        <p:spPr>
          <a:xfrm>
            <a:off x="3383874" y="1107275"/>
            <a:ext cx="8167446" cy="5175488"/>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800100" lvl="1" indent="-342900" algn="l">
              <a:buSzPct val="100000"/>
              <a:buFont typeface="Times New Roman" panose="02020603050405020304" pitchFamily="18" charset="0"/>
              <a:buChar char="⁃"/>
            </a:pPr>
            <a:endParaRPr lang="en-US" dirty="0" smtClean="0">
              <a:effectLst/>
            </a:endParaRPr>
          </a:p>
          <a:p>
            <a:pPr marL="800100" lvl="1" indent="-342900" algn="l">
              <a:buSzPct val="100000"/>
              <a:buFont typeface="Times New Roman" panose="02020603050405020304" pitchFamily="18" charset="0"/>
              <a:buChar char="⁃"/>
            </a:pPr>
            <a:r>
              <a:rPr lang="en-US" sz="2000" dirty="0" smtClean="0">
                <a:effectLst/>
                <a:latin typeface="Times New Roman" panose="02020603050405020304" pitchFamily="18" charset="0"/>
                <a:cs typeface="Times New Roman" panose="02020603050405020304" pitchFamily="18" charset="0"/>
              </a:rPr>
              <a:t>Report </a:t>
            </a:r>
            <a:r>
              <a:rPr lang="en-US" sz="2000" dirty="0">
                <a:effectLst/>
                <a:latin typeface="Times New Roman" panose="02020603050405020304" pitchFamily="18" charset="0"/>
                <a:cs typeface="Times New Roman" panose="02020603050405020304" pitchFamily="18" charset="0"/>
              </a:rPr>
              <a:t>any suspicious activity if you can do so without jeopardizing your safety…Call 911 if possible</a:t>
            </a:r>
            <a:r>
              <a:rPr lang="en-US" sz="2000" dirty="0" smtClean="0">
                <a:effectLst/>
                <a:latin typeface="Times New Roman" panose="02020603050405020304" pitchFamily="18" charset="0"/>
                <a:cs typeface="Times New Roman" panose="02020603050405020304" pitchFamily="18" charset="0"/>
              </a:rPr>
              <a:t>.</a:t>
            </a:r>
          </a:p>
          <a:p>
            <a:pPr marL="800100" lvl="1" indent="-342900" algn="l">
              <a:buSzPct val="100000"/>
              <a:buFont typeface="Times New Roman" panose="02020603050405020304" pitchFamily="18" charset="0"/>
              <a:buChar char="⁃"/>
            </a:pPr>
            <a:endParaRPr lang="en-US" sz="2000" dirty="0">
              <a:effectLst/>
              <a:latin typeface="Times New Roman" panose="02020603050405020304" pitchFamily="18" charset="0"/>
              <a:cs typeface="Times New Roman" panose="02020603050405020304" pitchFamily="18" charset="0"/>
            </a:endParaRPr>
          </a:p>
          <a:p>
            <a:pPr marL="800100" lvl="1" indent="-342900" algn="l">
              <a:buSzPct val="100000"/>
              <a:buFont typeface="Times New Roman" panose="02020603050405020304" pitchFamily="18" charset="0"/>
              <a:buChar char="⁃"/>
            </a:pPr>
            <a:r>
              <a:rPr lang="en-US" sz="2000" dirty="0" smtClean="0">
                <a:effectLst/>
                <a:latin typeface="Times New Roman" panose="02020603050405020304" pitchFamily="18" charset="0"/>
                <a:cs typeface="Times New Roman" panose="02020603050405020304" pitchFamily="18" charset="0"/>
              </a:rPr>
              <a:t>At </a:t>
            </a:r>
            <a:r>
              <a:rPr lang="en-US" sz="2000" dirty="0">
                <a:effectLst/>
                <a:latin typeface="Times New Roman" panose="02020603050405020304" pitchFamily="18" charset="0"/>
                <a:cs typeface="Times New Roman" panose="02020603050405020304" pitchFamily="18" charset="0"/>
              </a:rPr>
              <a:t>any time during an active shooter or violent intruder situation, evacuate if this can be done safely and quickly</a:t>
            </a:r>
            <a:r>
              <a:rPr lang="en-US" sz="2000" dirty="0" smtClean="0">
                <a:effectLst/>
                <a:latin typeface="Times New Roman" panose="02020603050405020304" pitchFamily="18" charset="0"/>
                <a:cs typeface="Times New Roman" panose="02020603050405020304" pitchFamily="18" charset="0"/>
              </a:rPr>
              <a:t>.</a:t>
            </a:r>
          </a:p>
          <a:p>
            <a:pPr marL="800100" lvl="1" indent="-342900" algn="l">
              <a:buSzPct val="100000"/>
              <a:buFont typeface="Times New Roman" panose="02020603050405020304" pitchFamily="18" charset="0"/>
              <a:buChar char="⁃"/>
            </a:pPr>
            <a:endParaRPr lang="en-US" sz="2000" dirty="0" smtClean="0">
              <a:effectLst/>
              <a:latin typeface="Times New Roman" panose="02020603050405020304" pitchFamily="18" charset="0"/>
              <a:cs typeface="Times New Roman" panose="02020603050405020304" pitchFamily="18" charset="0"/>
            </a:endParaRPr>
          </a:p>
          <a:p>
            <a:pPr marL="800100" lvl="1" indent="-342900" algn="l">
              <a:buSzPct val="100000"/>
              <a:buFont typeface="Times New Roman" panose="02020603050405020304" pitchFamily="18" charset="0"/>
              <a:buChar char="⁃"/>
            </a:pPr>
            <a:r>
              <a:rPr lang="en-US" sz="2000" dirty="0" smtClean="0">
                <a:effectLst/>
                <a:latin typeface="Times New Roman" panose="02020603050405020304" pitchFamily="18" charset="0"/>
                <a:cs typeface="Times New Roman" panose="02020603050405020304" pitchFamily="18" charset="0"/>
              </a:rPr>
              <a:t>Prepare </a:t>
            </a:r>
            <a:r>
              <a:rPr lang="en-US" sz="2000" dirty="0">
                <a:effectLst/>
                <a:latin typeface="Times New Roman" panose="02020603050405020304" pitchFamily="18" charset="0"/>
                <a:cs typeface="Times New Roman" panose="02020603050405020304" pitchFamily="18" charset="0"/>
              </a:rPr>
              <a:t>to counter (attack) the intruder if necessary. If at any time, you come in contact with the shooter or violent intruder, and you cannot escape or evacuate, make yourself a hard target (MOVE), react (THROW OBJECTS), use any means necessary and improvise a defense to distract or disable the shooter.  If possible, multiple people can quickly swarm, secure, and disarm an active shooter. </a:t>
            </a:r>
            <a:endParaRPr lang="en-US" sz="2000" dirty="0" smtClean="0">
              <a:effectLst/>
              <a:latin typeface="Times New Roman" panose="02020603050405020304" pitchFamily="18" charset="0"/>
              <a:cs typeface="Times New Roman" panose="02020603050405020304" pitchFamily="18" charset="0"/>
            </a:endParaRPr>
          </a:p>
          <a:p>
            <a:pPr marL="800100" lvl="1" indent="-342900" algn="l">
              <a:buSzPct val="100000"/>
              <a:buFont typeface="Times New Roman" panose="02020603050405020304" pitchFamily="18" charset="0"/>
              <a:buChar char="⁃"/>
            </a:pPr>
            <a:endParaRPr lang="en-US" sz="2000" dirty="0">
              <a:effectLst/>
              <a:latin typeface="Times New Roman" panose="02020603050405020304" pitchFamily="18" charset="0"/>
              <a:cs typeface="Times New Roman" panose="02020603050405020304" pitchFamily="18" charset="0"/>
            </a:endParaRPr>
          </a:p>
          <a:p>
            <a:pPr marL="800100" lvl="1" indent="-342900" algn="l">
              <a:buSzPct val="100000"/>
              <a:buFont typeface="Times New Roman" panose="02020603050405020304" pitchFamily="18" charset="0"/>
              <a:buChar char="⁃"/>
            </a:pPr>
            <a:r>
              <a:rPr lang="en-US" sz="2400" dirty="0" smtClean="0">
                <a:effectLst/>
              </a:rPr>
              <a:t>MOST IMPORTANTLY: </a:t>
            </a:r>
            <a:r>
              <a:rPr lang="en-US" sz="2400" b="1" dirty="0" smtClean="0">
                <a:effectLst/>
              </a:rPr>
              <a:t>DO SOMETHING </a:t>
            </a:r>
            <a:endParaRPr lang="en-US" sz="2400" b="1" dirty="0">
              <a:effectLst/>
            </a:endParaRPr>
          </a:p>
        </p:txBody>
      </p:sp>
      <p:sp>
        <p:nvSpPr>
          <p:cNvPr id="14" name="Rectangle 13"/>
          <p:cNvSpPr/>
          <p:nvPr/>
        </p:nvSpPr>
        <p:spPr>
          <a:xfrm>
            <a:off x="10890366" y="416597"/>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4425908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29762"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29763"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Shelter-In-Place Locations</a:t>
            </a: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pic>
        <p:nvPicPr>
          <p:cNvPr id="11" name="Picture 10"/>
          <p:cNvPicPr/>
          <p:nvPr/>
        </p:nvPicPr>
        <p:blipFill>
          <a:blip r:embed="rId8">
            <a:extLst>
              <a:ext uri="{28A0092B-C50C-407E-A947-70E740481C1C}">
                <a14:useLocalDpi xmlns:a14="http://schemas.microsoft.com/office/drawing/2010/main" val="0"/>
              </a:ext>
            </a:extLst>
          </a:blip>
          <a:stretch>
            <a:fillRect/>
          </a:stretch>
        </p:blipFill>
        <p:spPr>
          <a:xfrm>
            <a:off x="3061622" y="962946"/>
            <a:ext cx="8811949" cy="5084036"/>
          </a:xfrm>
          <a:prstGeom prst="rect">
            <a:avLst/>
          </a:prstGeom>
        </p:spPr>
      </p:pic>
    </p:spTree>
    <p:extLst>
      <p:ext uri="{BB962C8B-B14F-4D97-AF65-F5344CB8AC3E}">
        <p14:creationId xmlns:p14="http://schemas.microsoft.com/office/powerpoint/2010/main" val="20394687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30778"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30779"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Shelter-In-Place Locations</a:t>
            </a: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
        <p:nvSpPr>
          <p:cNvPr id="11" name="Rectangle 10"/>
          <p:cNvSpPr/>
          <p:nvPr/>
        </p:nvSpPr>
        <p:spPr>
          <a:xfrm>
            <a:off x="10661766" y="416597"/>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4" name="Picture 13"/>
          <p:cNvPicPr/>
          <p:nvPr/>
        </p:nvPicPr>
        <p:blipFill>
          <a:blip r:embed="rId8">
            <a:extLst>
              <a:ext uri="{28A0092B-C50C-407E-A947-70E740481C1C}">
                <a14:useLocalDpi xmlns:a14="http://schemas.microsoft.com/office/drawing/2010/main" val="0"/>
              </a:ext>
            </a:extLst>
          </a:blip>
          <a:stretch>
            <a:fillRect/>
          </a:stretch>
        </p:blipFill>
        <p:spPr>
          <a:xfrm>
            <a:off x="3395489" y="824355"/>
            <a:ext cx="8144222" cy="5209289"/>
          </a:xfrm>
          <a:prstGeom prst="rect">
            <a:avLst/>
          </a:prstGeom>
        </p:spPr>
      </p:pic>
    </p:spTree>
    <p:extLst>
      <p:ext uri="{BB962C8B-B14F-4D97-AF65-F5344CB8AC3E}">
        <p14:creationId xmlns:p14="http://schemas.microsoft.com/office/powerpoint/2010/main" val="14278631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41994" name="CorelDRAW" r:id="rId3" imgW="2261654" imgH="1423291" progId="CorelDraw.Graphic.15">
                    <p:embed/>
                  </p:oleObj>
                </mc:Choice>
                <mc:Fallback>
                  <p:oleObj name="CorelDRAW" r:id="rId3" imgW="2261654" imgH="1423291" progId="CorelDraw.Graphic.15">
                    <p:embed/>
                    <p:pic>
                      <p:nvPicPr>
                        <p:cNvPr id="7" name="Object 6"/>
                        <p:cNvPicPr/>
                        <p:nvPr/>
                      </p:nvPicPr>
                      <p:blipFill>
                        <a:blip r:embed="rId4"/>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41995" name="CorelDRAW" r:id="rId5" imgW="1227251" imgH="1228682" progId="CorelDraw.Graphic.15">
                  <p:embed/>
                </p:oleObj>
              </mc:Choice>
              <mc:Fallback>
                <p:oleObj name="CorelDRAW" r:id="rId5" imgW="1227251" imgH="1228682" progId="CorelDraw.Graphic.15">
                  <p:embed/>
                  <p:pic>
                    <p:nvPicPr>
                      <p:cNvPr id="15" name="Object 14"/>
                      <p:cNvPicPr/>
                      <p:nvPr/>
                    </p:nvPicPr>
                    <p:blipFill>
                      <a:blip r:embed="rId6"/>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HAZMAT Incident</a:t>
            </a: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
        <p:nvSpPr>
          <p:cNvPr id="14" name="Title 4"/>
          <p:cNvSpPr txBox="1">
            <a:spLocks/>
          </p:cNvSpPr>
          <p:nvPr/>
        </p:nvSpPr>
        <p:spPr>
          <a:xfrm>
            <a:off x="2743194" y="692563"/>
            <a:ext cx="9448806" cy="519877"/>
          </a:xfrm>
          <a:prstGeom prst="rect">
            <a:avLst/>
          </a:prstGeom>
          <a:effectLst>
            <a:outerShdw blurRad="25400" dir="17880000">
              <a:srgbClr val="000000">
                <a:alpha val="46000"/>
              </a:srgbClr>
            </a:outerShdw>
          </a:effectLst>
        </p:spPr>
        <p:txBody>
          <a:bodyPr vert="horz" lIns="91440" tIns="45720" rIns="91440" bIns="45720" rtlCol="0" anchor="b">
            <a:normAutofit fontScale="92500" lnSpcReduction="10000"/>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smtClean="0">
                <a:latin typeface="Times New Roman" panose="02020603050405020304" pitchFamily="18" charset="0"/>
                <a:cs typeface="Times New Roman" panose="02020603050405020304" pitchFamily="18" charset="0"/>
              </a:rPr>
              <a:t>Where to Turn Off HVAC</a:t>
            </a:r>
          </a:p>
        </p:txBody>
      </p:sp>
      <p:graphicFrame>
        <p:nvGraphicFramePr>
          <p:cNvPr id="16" name="Table 15"/>
          <p:cNvGraphicFramePr>
            <a:graphicFrameLocks noGrp="1"/>
          </p:cNvGraphicFramePr>
          <p:nvPr>
            <p:extLst>
              <p:ext uri="{D42A27DB-BD31-4B8C-83A1-F6EECF244321}">
                <p14:modId xmlns:p14="http://schemas.microsoft.com/office/powerpoint/2010/main" val="1074557929"/>
              </p:ext>
            </p:extLst>
          </p:nvPr>
        </p:nvGraphicFramePr>
        <p:xfrm>
          <a:off x="3152888" y="1514451"/>
          <a:ext cx="8603215" cy="4121581"/>
        </p:xfrm>
        <a:graphic>
          <a:graphicData uri="http://schemas.openxmlformats.org/drawingml/2006/table">
            <a:tbl>
              <a:tblPr/>
              <a:tblGrid>
                <a:gridCol w="2258060">
                  <a:extLst>
                    <a:ext uri="{9D8B030D-6E8A-4147-A177-3AD203B41FA5}">
                      <a16:colId xmlns:a16="http://schemas.microsoft.com/office/drawing/2014/main" val="20000"/>
                    </a:ext>
                  </a:extLst>
                </a:gridCol>
                <a:gridCol w="2258060">
                  <a:extLst>
                    <a:ext uri="{9D8B030D-6E8A-4147-A177-3AD203B41FA5}">
                      <a16:colId xmlns:a16="http://schemas.microsoft.com/office/drawing/2014/main" val="20001"/>
                    </a:ext>
                  </a:extLst>
                </a:gridCol>
                <a:gridCol w="4087095">
                  <a:extLst>
                    <a:ext uri="{9D8B030D-6E8A-4147-A177-3AD203B41FA5}">
                      <a16:colId xmlns:a16="http://schemas.microsoft.com/office/drawing/2014/main" val="20002"/>
                    </a:ext>
                  </a:extLst>
                </a:gridCol>
              </a:tblGrid>
              <a:tr h="333232">
                <a:tc>
                  <a:txBody>
                    <a:bodyPr/>
                    <a:lstStyle/>
                    <a:p>
                      <a:pPr marL="0" marR="0" algn="ctr"/>
                      <a:r>
                        <a:rPr lang="en-US" sz="1000" b="1" dirty="0" smtClean="0">
                          <a:latin typeface="Arial"/>
                          <a:ea typeface="Times New Roman"/>
                          <a:cs typeface="Arial"/>
                        </a:rPr>
                        <a:t>SWITCH LABELED</a:t>
                      </a:r>
                      <a:endParaRPr lang="en-US" sz="1200" dirty="0">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r>
                        <a:rPr lang="en-US" sz="1000" b="1" dirty="0" smtClean="0">
                          <a:latin typeface="Arial"/>
                          <a:ea typeface="Times New Roman"/>
                          <a:cs typeface="Arial"/>
                        </a:rPr>
                        <a:t>LOCATION</a:t>
                      </a:r>
                      <a:endParaRPr lang="en-US" sz="1200" dirty="0">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marL="0" marR="0" algn="ctr"/>
                      <a:endParaRPr lang="en-US" sz="1000" dirty="0">
                        <a:latin typeface="Arial"/>
                        <a:ea typeface="Times New Roman"/>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751731">
                <a:tc>
                  <a:txBody>
                    <a:bodyPr/>
                    <a:lstStyle/>
                    <a:p>
                      <a:pPr marL="0" marR="0" algn="ctr"/>
                      <a:r>
                        <a:rPr lang="en-US" sz="1050" dirty="0" smtClean="0">
                          <a:latin typeface="Arial"/>
                          <a:ea typeface="Times New Roman"/>
                          <a:cs typeface="Times New Roman"/>
                        </a:rPr>
                        <a:t>MAIN </a:t>
                      </a:r>
                    </a:p>
                    <a:p>
                      <a:pPr marL="0" marR="0" algn="ctr"/>
                      <a:r>
                        <a:rPr lang="en-US" sz="1050" dirty="0" smtClean="0">
                          <a:latin typeface="Arial"/>
                          <a:ea typeface="Times New Roman"/>
                          <a:cs typeface="Times New Roman"/>
                        </a:rPr>
                        <a:t>(480) (HVAC)</a:t>
                      </a:r>
                      <a:endParaRPr lang="en-US" sz="1050" dirty="0">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r>
                        <a:rPr lang="en-US" sz="1050" dirty="0" smtClean="0">
                          <a:latin typeface="Arial"/>
                          <a:ea typeface="Times New Roman"/>
                          <a:cs typeface="Times New Roman"/>
                        </a:rPr>
                        <a:t>West Side</a:t>
                      </a:r>
                      <a:r>
                        <a:rPr lang="en-US" sz="1050" baseline="0" dirty="0" smtClean="0">
                          <a:latin typeface="Arial"/>
                          <a:ea typeface="Times New Roman"/>
                          <a:cs typeface="Times New Roman"/>
                        </a:rPr>
                        <a:t> Tower of Electrical</a:t>
                      </a:r>
                    </a:p>
                    <a:p>
                      <a:pPr marL="0" marR="0" algn="ctr"/>
                      <a:r>
                        <a:rPr lang="en-US" sz="1050" baseline="0" dirty="0" smtClean="0">
                          <a:latin typeface="Arial"/>
                          <a:ea typeface="Times New Roman"/>
                          <a:cs typeface="Times New Roman"/>
                        </a:rPr>
                        <a:t>Room (B60) -  located in Basement (Figure 1.1 &amp; Figure 1.2)</a:t>
                      </a:r>
                    </a:p>
                    <a:p>
                      <a:pPr marL="0" marR="0" algn="ctr"/>
                      <a:endParaRPr lang="en-US" sz="1050" baseline="0" dirty="0" smtClean="0">
                        <a:latin typeface="Arial"/>
                        <a:ea typeface="Times New Roman"/>
                        <a:cs typeface="Times New Roman"/>
                      </a:endParaRPr>
                    </a:p>
                    <a:p>
                      <a:pPr marL="0" marR="0" algn="ctr"/>
                      <a:r>
                        <a:rPr lang="en-US" sz="1050" baseline="0" dirty="0" smtClean="0">
                          <a:latin typeface="Arial"/>
                          <a:ea typeface="Times New Roman"/>
                          <a:cs typeface="Times New Roman"/>
                        </a:rPr>
                        <a:t>KILLS POWER TO ALL HVAC AND OTHER HIGH VOLTAGE EQUIPMENT (GYM LIGHTS)</a:t>
                      </a:r>
                      <a:endParaRPr lang="en-US" sz="1050" dirty="0">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10001"/>
                  </a:ext>
                </a:extLst>
              </a:tr>
              <a:tr h="2036618">
                <a:tc>
                  <a:txBody>
                    <a:bodyPr/>
                    <a:lstStyle/>
                    <a:p>
                      <a:pPr marL="0" marR="0" algn="ctr"/>
                      <a:r>
                        <a:rPr lang="en-US" sz="1000" dirty="0" smtClean="0">
                          <a:latin typeface="Arial"/>
                          <a:ea typeface="Times New Roman"/>
                          <a:cs typeface="Arial"/>
                        </a:rPr>
                        <a:t>MAIN</a:t>
                      </a:r>
                      <a:r>
                        <a:rPr lang="en-US" sz="1000" baseline="0" dirty="0" smtClean="0">
                          <a:latin typeface="Arial"/>
                          <a:ea typeface="Times New Roman"/>
                          <a:cs typeface="Arial"/>
                        </a:rPr>
                        <a:t> </a:t>
                      </a:r>
                    </a:p>
                    <a:p>
                      <a:pPr marL="0" marR="0" algn="ctr"/>
                      <a:r>
                        <a:rPr lang="en-US" sz="1000" baseline="0" dirty="0" smtClean="0">
                          <a:latin typeface="Arial"/>
                          <a:ea typeface="Times New Roman"/>
                          <a:cs typeface="Arial"/>
                        </a:rPr>
                        <a:t>(208) (Remaining Power)</a:t>
                      </a:r>
                      <a:endParaRPr lang="en-US" sz="1200" dirty="0">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r>
                        <a:rPr lang="en-US" sz="1000" dirty="0" smtClean="0">
                          <a:latin typeface="Arial"/>
                          <a:ea typeface="Times New Roman"/>
                          <a:cs typeface="Times New Roman"/>
                        </a:rPr>
                        <a:t>East</a:t>
                      </a:r>
                      <a:r>
                        <a:rPr lang="en-US" sz="1000" baseline="0" dirty="0" smtClean="0">
                          <a:latin typeface="Arial"/>
                          <a:ea typeface="Times New Roman"/>
                          <a:cs typeface="Times New Roman"/>
                        </a:rPr>
                        <a:t> Side Tower of Electrical</a:t>
                      </a:r>
                    </a:p>
                    <a:p>
                      <a:pPr marL="0" marR="0" algn="ctr"/>
                      <a:r>
                        <a:rPr lang="en-US" sz="1000" baseline="0" dirty="0" smtClean="0">
                          <a:latin typeface="Arial"/>
                          <a:ea typeface="Times New Roman"/>
                          <a:cs typeface="Times New Roman"/>
                        </a:rPr>
                        <a:t>Room (B60) -  located in Basement (Figure 1.3 &amp; Figure 1.4)</a:t>
                      </a:r>
                    </a:p>
                    <a:p>
                      <a:pPr marL="0" marR="0" algn="ctr"/>
                      <a:endParaRPr lang="en-US" sz="1000" baseline="0" dirty="0" smtClean="0">
                        <a:latin typeface="Arial"/>
                        <a:ea typeface="Times New Roman"/>
                        <a:cs typeface="Times New Roman"/>
                      </a:endParaRPr>
                    </a:p>
                    <a:p>
                      <a:pPr marL="0" marR="0" algn="ctr"/>
                      <a:r>
                        <a:rPr lang="en-US" sz="1000" baseline="0" dirty="0" smtClean="0">
                          <a:latin typeface="Arial"/>
                          <a:ea typeface="Times New Roman"/>
                          <a:cs typeface="Times New Roman"/>
                        </a:rPr>
                        <a:t>KILLS ALL REMAINING POWER IN THE BUILDING</a:t>
                      </a:r>
                      <a:endParaRPr lang="en-US" sz="1000" dirty="0">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10002"/>
                  </a:ext>
                </a:extLst>
              </a:tr>
            </a:tbl>
          </a:graphicData>
        </a:graphic>
      </p:graphicFrame>
      <p:pic>
        <p:nvPicPr>
          <p:cNvPr id="4" name="Picture 3"/>
          <p:cNvPicPr>
            <a:picLocks noChangeAspect="1"/>
          </p:cNvPicPr>
          <p:nvPr/>
        </p:nvPicPr>
        <p:blipFill>
          <a:blip r:embed="rId7"/>
          <a:stretch>
            <a:fillRect/>
          </a:stretch>
        </p:blipFill>
        <p:spPr>
          <a:xfrm>
            <a:off x="9773062" y="1651768"/>
            <a:ext cx="1890209" cy="1798321"/>
          </a:xfrm>
          <a:prstGeom prst="rect">
            <a:avLst/>
          </a:prstGeom>
        </p:spPr>
      </p:pic>
      <p:sp>
        <p:nvSpPr>
          <p:cNvPr id="24" name="Rectangle 23"/>
          <p:cNvSpPr/>
          <p:nvPr/>
        </p:nvSpPr>
        <p:spPr>
          <a:xfrm>
            <a:off x="9773062" y="3186354"/>
            <a:ext cx="958917" cy="263149"/>
          </a:xfrm>
          <a:prstGeom prst="rect">
            <a:avLst/>
          </a:prstGeom>
          <a:solidFill>
            <a:schemeClr val="accent1"/>
          </a:solidFill>
        </p:spPr>
        <p:txBody>
          <a:bodyPr wrap="none" lIns="91440" tIns="45720" rIns="91440" bIns="45720">
            <a:spAutoFit/>
          </a:bodyPr>
          <a:lstStyle/>
          <a:p>
            <a:pPr algn="ctr"/>
            <a:r>
              <a:rPr lang="en-US" sz="1110" dirty="0" smtClean="0">
                <a:ln w="0"/>
                <a:effectLst>
                  <a:outerShdw blurRad="38100" dist="19050" dir="2700000" algn="tl" rotWithShape="0">
                    <a:schemeClr val="dk1">
                      <a:alpha val="40000"/>
                    </a:schemeClr>
                  </a:outerShdw>
                </a:effectLst>
                <a:latin typeface="Arial Black" panose="020B0A04020102020204" pitchFamily="34" charset="0"/>
              </a:rPr>
              <a:t>Figure 1.2</a:t>
            </a:r>
            <a:endParaRPr lang="en-US" sz="1110" b="0" cap="none" spc="0" dirty="0">
              <a:ln w="0"/>
              <a:solidFill>
                <a:schemeClr val="tx1"/>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5" name="Picture 4"/>
          <p:cNvPicPr>
            <a:picLocks noChangeAspect="1"/>
          </p:cNvPicPr>
          <p:nvPr/>
        </p:nvPicPr>
        <p:blipFill>
          <a:blip r:embed="rId8"/>
          <a:stretch>
            <a:fillRect/>
          </a:stretch>
        </p:blipFill>
        <p:spPr>
          <a:xfrm>
            <a:off x="7781783" y="1646576"/>
            <a:ext cx="1891454" cy="1808703"/>
          </a:xfrm>
          <a:prstGeom prst="rect">
            <a:avLst/>
          </a:prstGeom>
        </p:spPr>
      </p:pic>
      <p:sp>
        <p:nvSpPr>
          <p:cNvPr id="25" name="Rectangle 24"/>
          <p:cNvSpPr/>
          <p:nvPr/>
        </p:nvSpPr>
        <p:spPr>
          <a:xfrm>
            <a:off x="7776906" y="3194971"/>
            <a:ext cx="958917" cy="263149"/>
          </a:xfrm>
          <a:prstGeom prst="rect">
            <a:avLst/>
          </a:prstGeom>
          <a:solidFill>
            <a:schemeClr val="accent1"/>
          </a:solidFill>
        </p:spPr>
        <p:txBody>
          <a:bodyPr wrap="none" lIns="91440" tIns="45720" rIns="91440" bIns="45720">
            <a:spAutoFit/>
          </a:bodyPr>
          <a:lstStyle/>
          <a:p>
            <a:pPr algn="ctr"/>
            <a:r>
              <a:rPr lang="en-US" sz="1110" dirty="0" smtClean="0">
                <a:ln w="0"/>
                <a:effectLst>
                  <a:outerShdw blurRad="38100" dist="19050" dir="2700000" algn="tl" rotWithShape="0">
                    <a:schemeClr val="dk1">
                      <a:alpha val="40000"/>
                    </a:schemeClr>
                  </a:outerShdw>
                </a:effectLst>
                <a:latin typeface="Arial Black" panose="020B0A04020102020204" pitchFamily="34" charset="0"/>
              </a:rPr>
              <a:t>Figure 1.1</a:t>
            </a:r>
            <a:endParaRPr lang="en-US" sz="1110" b="0" cap="none" spc="0" dirty="0">
              <a:ln w="0"/>
              <a:solidFill>
                <a:schemeClr val="tx1"/>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26" name="Picture 25"/>
          <p:cNvPicPr>
            <a:picLocks noChangeAspect="1"/>
          </p:cNvPicPr>
          <p:nvPr/>
        </p:nvPicPr>
        <p:blipFill>
          <a:blip r:embed="rId8"/>
          <a:stretch>
            <a:fillRect/>
          </a:stretch>
        </p:blipFill>
        <p:spPr>
          <a:xfrm>
            <a:off x="7781783" y="3706164"/>
            <a:ext cx="1891454" cy="1808703"/>
          </a:xfrm>
          <a:prstGeom prst="rect">
            <a:avLst/>
          </a:prstGeom>
        </p:spPr>
      </p:pic>
      <p:pic>
        <p:nvPicPr>
          <p:cNvPr id="11" name="Picture 10"/>
          <p:cNvPicPr>
            <a:picLocks noChangeAspect="1"/>
          </p:cNvPicPr>
          <p:nvPr/>
        </p:nvPicPr>
        <p:blipFill>
          <a:blip r:embed="rId9"/>
          <a:stretch>
            <a:fillRect/>
          </a:stretch>
        </p:blipFill>
        <p:spPr>
          <a:xfrm>
            <a:off x="7787658" y="3703323"/>
            <a:ext cx="1885580" cy="1811544"/>
          </a:xfrm>
          <a:prstGeom prst="rect">
            <a:avLst/>
          </a:prstGeom>
        </p:spPr>
      </p:pic>
      <p:sp>
        <p:nvSpPr>
          <p:cNvPr id="27" name="Rectangle 26"/>
          <p:cNvSpPr/>
          <p:nvPr/>
        </p:nvSpPr>
        <p:spPr>
          <a:xfrm>
            <a:off x="7784240" y="5251718"/>
            <a:ext cx="958917" cy="263149"/>
          </a:xfrm>
          <a:prstGeom prst="rect">
            <a:avLst/>
          </a:prstGeom>
          <a:solidFill>
            <a:schemeClr val="accent1"/>
          </a:solidFill>
        </p:spPr>
        <p:txBody>
          <a:bodyPr wrap="none" lIns="91440" tIns="45720" rIns="91440" bIns="45720">
            <a:spAutoFit/>
          </a:bodyPr>
          <a:lstStyle/>
          <a:p>
            <a:pPr algn="ctr"/>
            <a:r>
              <a:rPr lang="en-US" sz="1110" dirty="0" smtClean="0">
                <a:ln w="0"/>
                <a:effectLst>
                  <a:outerShdw blurRad="38100" dist="19050" dir="2700000" algn="tl" rotWithShape="0">
                    <a:schemeClr val="dk1">
                      <a:alpha val="40000"/>
                    </a:schemeClr>
                  </a:outerShdw>
                </a:effectLst>
                <a:latin typeface="Arial Black" panose="020B0A04020102020204" pitchFamily="34" charset="0"/>
              </a:rPr>
              <a:t>Figure 1.3</a:t>
            </a:r>
            <a:endParaRPr lang="en-US" sz="1110" b="0" cap="none" spc="0" dirty="0">
              <a:ln w="0"/>
              <a:solidFill>
                <a:schemeClr val="tx1"/>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78250" y="3703323"/>
            <a:ext cx="1885022" cy="1811544"/>
          </a:xfrm>
          <a:prstGeom prst="rect">
            <a:avLst/>
          </a:prstGeom>
        </p:spPr>
      </p:pic>
      <p:sp>
        <p:nvSpPr>
          <p:cNvPr id="29" name="Rectangle 28"/>
          <p:cNvSpPr/>
          <p:nvPr/>
        </p:nvSpPr>
        <p:spPr>
          <a:xfrm>
            <a:off x="9773062" y="5251718"/>
            <a:ext cx="958917" cy="263149"/>
          </a:xfrm>
          <a:prstGeom prst="rect">
            <a:avLst/>
          </a:prstGeom>
          <a:solidFill>
            <a:schemeClr val="accent1"/>
          </a:solidFill>
        </p:spPr>
        <p:txBody>
          <a:bodyPr wrap="none" lIns="91440" tIns="45720" rIns="91440" bIns="45720">
            <a:spAutoFit/>
          </a:bodyPr>
          <a:lstStyle/>
          <a:p>
            <a:pPr algn="ctr"/>
            <a:r>
              <a:rPr lang="en-US" sz="1110" dirty="0" smtClean="0">
                <a:ln w="0"/>
                <a:effectLst>
                  <a:outerShdw blurRad="38100" dist="19050" dir="2700000" algn="tl" rotWithShape="0">
                    <a:schemeClr val="dk1">
                      <a:alpha val="40000"/>
                    </a:schemeClr>
                  </a:outerShdw>
                </a:effectLst>
                <a:latin typeface="Arial Black" panose="020B0A04020102020204" pitchFamily="34" charset="0"/>
              </a:rPr>
              <a:t>Figure 1.4</a:t>
            </a:r>
            <a:endParaRPr lang="en-US" sz="1110" b="0" cap="none" spc="0" dirty="0">
              <a:ln w="0"/>
              <a:solidFill>
                <a:schemeClr val="tx1"/>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2634842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32816"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32817"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5"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HVAC Locations</a:t>
            </a: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pic>
        <p:nvPicPr>
          <p:cNvPr id="11" name="Picture 10"/>
          <p:cNvPicPr/>
          <p:nvPr/>
        </p:nvPicPr>
        <p:blipFill>
          <a:blip r:embed="rId8">
            <a:extLst>
              <a:ext uri="{28A0092B-C50C-407E-A947-70E740481C1C}">
                <a14:useLocalDpi xmlns:a14="http://schemas.microsoft.com/office/drawing/2010/main" val="0"/>
              </a:ext>
            </a:extLst>
          </a:blip>
          <a:stretch>
            <a:fillRect/>
          </a:stretch>
        </p:blipFill>
        <p:spPr>
          <a:xfrm>
            <a:off x="3349824" y="826789"/>
            <a:ext cx="8235550" cy="5204421"/>
          </a:xfrm>
          <a:prstGeom prst="rect">
            <a:avLst/>
          </a:prstGeom>
        </p:spPr>
      </p:pic>
    </p:spTree>
    <p:extLst>
      <p:ext uri="{BB962C8B-B14F-4D97-AF65-F5344CB8AC3E}">
        <p14:creationId xmlns:p14="http://schemas.microsoft.com/office/powerpoint/2010/main" val="40495901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36896" name="CorelDRAW" r:id="rId6" imgW="2261654" imgH="1423291" progId="CorelDraw.Graphic.15">
                    <p:embed/>
                  </p:oleObj>
                </mc:Choice>
                <mc:Fallback>
                  <p:oleObj name="CorelDRAW" r:id="rId6" imgW="2261654" imgH="1423291" progId="CorelDraw.Graphic.15">
                    <p:embed/>
                    <p:pic>
                      <p:nvPicPr>
                        <p:cNvPr id="7" name="Object 6"/>
                        <p:cNvPicPr/>
                        <p:nvPr/>
                      </p:nvPicPr>
                      <p:blipFill>
                        <a:blip r:embed="rId7"/>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36897" name="CorelDRAW" r:id="rId8" imgW="1227251" imgH="1228682" progId="CorelDraw.Graphic.15">
                  <p:embed/>
                </p:oleObj>
              </mc:Choice>
              <mc:Fallback>
                <p:oleObj name="CorelDRAW" r:id="rId8" imgW="1227251" imgH="1228682" progId="CorelDraw.Graphic.15">
                  <p:embed/>
                  <p:pic>
                    <p:nvPicPr>
                      <p:cNvPr id="15" name="Object 14"/>
                      <p:cNvPicPr/>
                      <p:nvPr/>
                    </p:nvPicPr>
                    <p:blipFill>
                      <a:blip r:embed="rId9"/>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5"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QUIZ</a:t>
            </a: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
        <p:nvSpPr>
          <p:cNvPr id="14" name="Content Placeholder 34"/>
          <p:cNvSpPr txBox="1">
            <a:spLocks/>
          </p:cNvSpPr>
          <p:nvPr/>
        </p:nvSpPr>
        <p:spPr>
          <a:xfrm>
            <a:off x="3383874" y="1107275"/>
            <a:ext cx="8167446" cy="51754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800100" lvl="1" indent="-342900" algn="l">
              <a:buSzPct val="100000"/>
              <a:buFont typeface="Times New Roman" panose="02020603050405020304" pitchFamily="18" charset="0"/>
              <a:buChar char="⁃"/>
            </a:pPr>
            <a:endParaRPr lang="en-US" dirty="0" smtClean="0">
              <a:effectLst/>
            </a:endParaRPr>
          </a:p>
          <a:p>
            <a:pPr marL="914400" lvl="1" indent="-457200" algn="l">
              <a:buSzPct val="100000"/>
              <a:buFont typeface="Arial" panose="020B0604020202020204" pitchFamily="34" charset="0"/>
              <a:buChar char="•"/>
            </a:pPr>
            <a:r>
              <a:rPr lang="en-US" sz="3200" dirty="0" smtClean="0">
                <a:effectLst/>
                <a:latin typeface="Times New Roman" panose="02020603050405020304" pitchFamily="18" charset="0"/>
                <a:cs typeface="Times New Roman" panose="02020603050405020304" pitchFamily="18" charset="0"/>
              </a:rPr>
              <a:t>What is this sound and what do you do if you hear this sound?</a:t>
            </a:r>
            <a:endParaRPr lang="en-US" sz="3600" b="1" dirty="0">
              <a:effectLst/>
            </a:endParaRPr>
          </a:p>
        </p:txBody>
      </p:sp>
      <p:pic>
        <p:nvPicPr>
          <p:cNvPr id="2" name="Fire Alar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7162796" y="3593326"/>
            <a:ext cx="609600" cy="609600"/>
          </a:xfrm>
          <a:prstGeom prst="rect">
            <a:avLst/>
          </a:prstGeom>
        </p:spPr>
      </p:pic>
    </p:spTree>
    <p:extLst>
      <p:ext uri="{BB962C8B-B14F-4D97-AF65-F5344CB8AC3E}">
        <p14:creationId xmlns:p14="http://schemas.microsoft.com/office/powerpoint/2010/main" val="255325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37920"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37921"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5"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QUIZ</a:t>
            </a: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
        <p:nvSpPr>
          <p:cNvPr id="14" name="Content Placeholder 34"/>
          <p:cNvSpPr txBox="1">
            <a:spLocks/>
          </p:cNvSpPr>
          <p:nvPr/>
        </p:nvSpPr>
        <p:spPr>
          <a:xfrm>
            <a:off x="3383874" y="1107275"/>
            <a:ext cx="8167446" cy="51754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800100" lvl="1" indent="-342900" algn="l">
              <a:buSzPct val="100000"/>
              <a:buFont typeface="Times New Roman" panose="02020603050405020304" pitchFamily="18" charset="0"/>
              <a:buChar char="⁃"/>
            </a:pPr>
            <a:endParaRPr lang="en-US" dirty="0" smtClean="0">
              <a:effectLst/>
            </a:endParaRPr>
          </a:p>
          <a:p>
            <a:pPr marL="914400" lvl="1" indent="-457200" algn="l">
              <a:buSzPct val="100000"/>
              <a:buFont typeface="Arial" panose="020B0604020202020204" pitchFamily="34" charset="0"/>
              <a:buChar char="•"/>
            </a:pPr>
            <a:r>
              <a:rPr lang="en-US" sz="3200" dirty="0" smtClean="0">
                <a:effectLst/>
                <a:latin typeface="Times New Roman" panose="02020603050405020304" pitchFamily="18" charset="0"/>
                <a:cs typeface="Times New Roman" panose="02020603050405020304" pitchFamily="18" charset="0"/>
              </a:rPr>
              <a:t>Where is the Emergency Assembly Area for your building located?</a:t>
            </a:r>
            <a:endParaRPr lang="en-US" sz="3600" b="1" dirty="0">
              <a:effectLst/>
            </a:endParaRPr>
          </a:p>
        </p:txBody>
      </p:sp>
      <p:sp>
        <p:nvSpPr>
          <p:cNvPr id="11" name="Rectangle 10"/>
          <p:cNvSpPr/>
          <p:nvPr/>
        </p:nvSpPr>
        <p:spPr>
          <a:xfrm>
            <a:off x="8278559" y="416597"/>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69989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40988"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40989"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5"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QUIZ</a:t>
            </a: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
        <p:nvSpPr>
          <p:cNvPr id="14" name="Content Placeholder 34"/>
          <p:cNvSpPr txBox="1">
            <a:spLocks/>
          </p:cNvSpPr>
          <p:nvPr/>
        </p:nvSpPr>
        <p:spPr>
          <a:xfrm>
            <a:off x="3383874" y="1107275"/>
            <a:ext cx="8167446" cy="51754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800100" lvl="1" indent="-342900" algn="l">
              <a:buSzPct val="100000"/>
              <a:buFont typeface="Times New Roman" panose="02020603050405020304" pitchFamily="18" charset="0"/>
              <a:buChar char="⁃"/>
            </a:pPr>
            <a:endParaRPr lang="en-US" dirty="0" smtClean="0">
              <a:effectLst/>
            </a:endParaRPr>
          </a:p>
          <a:p>
            <a:pPr marL="914400" lvl="1" indent="-457200" algn="l">
              <a:buSzPct val="100000"/>
              <a:buFont typeface="Arial" panose="020B0604020202020204" pitchFamily="34" charset="0"/>
              <a:buChar char="•"/>
            </a:pPr>
            <a:r>
              <a:rPr lang="en-US" sz="3200" dirty="0" smtClean="0">
                <a:effectLst/>
                <a:latin typeface="Times New Roman" panose="02020603050405020304" pitchFamily="18" charset="0"/>
                <a:cs typeface="Times New Roman" panose="02020603050405020304" pitchFamily="18" charset="0"/>
              </a:rPr>
              <a:t>What are these indicating?</a:t>
            </a:r>
          </a:p>
          <a:p>
            <a:pPr marL="1371600" lvl="2" indent="-457200" algn="l">
              <a:buSzPct val="100000"/>
              <a:buFont typeface="Times New Roman" panose="02020603050405020304" pitchFamily="18" charset="0"/>
              <a:buChar char="⁃"/>
            </a:pPr>
            <a:r>
              <a:rPr lang="en-US" sz="3000" dirty="0" smtClean="0">
                <a:effectLst/>
                <a:latin typeface="Times New Roman" panose="02020603050405020304" pitchFamily="18" charset="0"/>
                <a:cs typeface="Times New Roman" panose="02020603050405020304" pitchFamily="18" charset="0"/>
              </a:rPr>
              <a:t>Dark, often greenish sky</a:t>
            </a:r>
          </a:p>
          <a:p>
            <a:pPr marL="1371600" lvl="2" indent="-457200" algn="l">
              <a:buSzPct val="100000"/>
              <a:buFont typeface="Times New Roman" panose="02020603050405020304" pitchFamily="18" charset="0"/>
              <a:buChar char="⁃"/>
            </a:pPr>
            <a:r>
              <a:rPr lang="en-US" sz="3000" dirty="0" smtClean="0">
                <a:effectLst/>
                <a:latin typeface="Times New Roman" panose="02020603050405020304" pitchFamily="18" charset="0"/>
                <a:cs typeface="Times New Roman" panose="02020603050405020304" pitchFamily="18" charset="0"/>
              </a:rPr>
              <a:t>Large hail</a:t>
            </a:r>
          </a:p>
          <a:p>
            <a:pPr marL="1371600" lvl="2" indent="-457200" algn="l">
              <a:buSzPct val="100000"/>
              <a:buFont typeface="Times New Roman" panose="02020603050405020304" pitchFamily="18" charset="0"/>
              <a:buChar char="⁃"/>
            </a:pPr>
            <a:r>
              <a:rPr lang="en-US" sz="3000" dirty="0" smtClean="0">
                <a:effectLst/>
                <a:latin typeface="Times New Roman" panose="02020603050405020304" pitchFamily="18" charset="0"/>
                <a:cs typeface="Times New Roman" panose="02020603050405020304" pitchFamily="18" charset="0"/>
              </a:rPr>
              <a:t>Load roar, similar to a train</a:t>
            </a:r>
          </a:p>
          <a:p>
            <a:pPr marL="1371600" lvl="2" indent="-457200" algn="l">
              <a:buSzPct val="100000"/>
              <a:buFont typeface="Times New Roman" panose="02020603050405020304" pitchFamily="18" charset="0"/>
              <a:buChar char="⁃"/>
            </a:pPr>
            <a:r>
              <a:rPr lang="en-US" sz="3000" dirty="0" smtClean="0">
                <a:effectLst/>
                <a:latin typeface="Times New Roman" panose="02020603050405020304" pitchFamily="18" charset="0"/>
                <a:cs typeface="Times New Roman" panose="02020603050405020304" pitchFamily="18" charset="0"/>
              </a:rPr>
              <a:t>Cloud of debris</a:t>
            </a:r>
          </a:p>
          <a:p>
            <a:pPr marL="1371600" lvl="2" indent="-457200" algn="l">
              <a:buSzPct val="100000"/>
              <a:buFont typeface="Times New Roman" panose="02020603050405020304" pitchFamily="18" charset="0"/>
              <a:buChar char="⁃"/>
            </a:pPr>
            <a:r>
              <a:rPr lang="en-US" sz="3000" dirty="0" smtClean="0">
                <a:effectLst/>
                <a:latin typeface="Times New Roman" panose="02020603050405020304" pitchFamily="18" charset="0"/>
                <a:cs typeface="Times New Roman" panose="02020603050405020304" pitchFamily="18" charset="0"/>
              </a:rPr>
              <a:t>Wind becomes calm and still</a:t>
            </a:r>
          </a:p>
          <a:p>
            <a:pPr marL="1371600" lvl="2" indent="-457200" algn="l">
              <a:buSzPct val="100000"/>
              <a:buFont typeface="Times New Roman" panose="02020603050405020304" pitchFamily="18" charset="0"/>
              <a:buChar char="⁃"/>
            </a:pPr>
            <a:r>
              <a:rPr lang="en-US" sz="3000" dirty="0" smtClean="0">
                <a:effectLst/>
                <a:latin typeface="Times New Roman" panose="02020603050405020304" pitchFamily="18" charset="0"/>
                <a:cs typeface="Times New Roman" panose="02020603050405020304" pitchFamily="18" charset="0"/>
              </a:rPr>
              <a:t>Frequent lightening</a:t>
            </a:r>
          </a:p>
          <a:p>
            <a:pPr marL="1371600" lvl="2" indent="-457200" algn="l">
              <a:buSzPct val="100000"/>
              <a:buFont typeface="Times New Roman" panose="02020603050405020304" pitchFamily="18" charset="0"/>
              <a:buChar char="⁃"/>
            </a:pPr>
            <a:endParaRPr lang="en-US" sz="3000" dirty="0" smtClean="0">
              <a:effectLst/>
              <a:latin typeface="Times New Roman" panose="02020603050405020304" pitchFamily="18" charset="0"/>
              <a:cs typeface="Times New Roman" panose="02020603050405020304" pitchFamily="18" charset="0"/>
            </a:endParaRPr>
          </a:p>
          <a:p>
            <a:pPr marL="1371600" lvl="2" indent="-457200" algn="l">
              <a:buSzPct val="100000"/>
              <a:buFont typeface="Times New Roman" panose="02020603050405020304" pitchFamily="18" charset="0"/>
              <a:buChar char="⁃"/>
            </a:pPr>
            <a:endParaRPr lang="en-US" sz="3000" dirty="0" smtClean="0">
              <a:effectLst/>
              <a:latin typeface="Times New Roman" panose="02020603050405020304" pitchFamily="18" charset="0"/>
              <a:cs typeface="Times New Roman" panose="02020603050405020304" pitchFamily="18" charset="0"/>
            </a:endParaRPr>
          </a:p>
          <a:p>
            <a:pPr marL="800100" lvl="1" indent="-342900" algn="l">
              <a:buSzPct val="100000"/>
              <a:buFont typeface="Times New Roman" panose="02020603050405020304" pitchFamily="18" charset="0"/>
              <a:buChar char="⁃"/>
            </a:pPr>
            <a:endParaRPr lang="en-US" sz="3600" b="1" dirty="0">
              <a:effectLst/>
            </a:endParaRPr>
          </a:p>
        </p:txBody>
      </p:sp>
      <p:sp>
        <p:nvSpPr>
          <p:cNvPr id="11" name="Rectangle 10"/>
          <p:cNvSpPr/>
          <p:nvPr/>
        </p:nvSpPr>
        <p:spPr>
          <a:xfrm>
            <a:off x="8278559" y="416597"/>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64247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3216"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3217"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0"/>
            <a:ext cx="9448806" cy="1357769"/>
          </a:xfrm>
          <a:prstGeom prst="rect">
            <a:avLst/>
          </a:prstGeom>
          <a:effectLst>
            <a:outerShdw blurRad="25400" dir="17880000">
              <a:srgbClr val="000000">
                <a:alpha val="46000"/>
              </a:srgbClr>
            </a:outerShdw>
          </a:effectLst>
        </p:spPr>
        <p:txBody>
          <a:bodyPr vert="horz" lIns="91440" tIns="45720" rIns="91440" bIns="45720" rtlCol="0" anchor="b">
            <a:normAutofit lnSpcReduction="10000"/>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Your Structure Emergency</a:t>
            </a:r>
          </a:p>
          <a:p>
            <a:r>
              <a:rPr lang="en-US" sz="4400" b="1" dirty="0" smtClean="0">
                <a:latin typeface="Times New Roman" panose="02020603050405020304" pitchFamily="18" charset="0"/>
                <a:cs typeface="Times New Roman" panose="02020603050405020304" pitchFamily="18" charset="0"/>
              </a:rPr>
              <a:t>Plan (SEP)</a:t>
            </a:r>
            <a:endParaRPr lang="en-US" sz="4400" b="1" dirty="0">
              <a:latin typeface="Times New Roman" panose="02020603050405020304" pitchFamily="18" charset="0"/>
              <a:cs typeface="Times New Roman" panose="02020603050405020304" pitchFamily="18" charset="0"/>
            </a:endParaRPr>
          </a:p>
        </p:txBody>
      </p:sp>
      <p:sp>
        <p:nvSpPr>
          <p:cNvPr id="11" name="Content Placeholder 6"/>
          <p:cNvSpPr txBox="1">
            <a:spLocks/>
          </p:cNvSpPr>
          <p:nvPr/>
        </p:nvSpPr>
        <p:spPr>
          <a:xfrm>
            <a:off x="3276600" y="1840726"/>
            <a:ext cx="8277225" cy="2057400"/>
          </a:xfrm>
          <a:prstGeom prst="rect">
            <a:avLst/>
          </a:prstGeom>
          <a:effectLst>
            <a:outerShdw blurRad="25400" dir="17880000">
              <a:srgbClr val="000000">
                <a:alpha val="46000"/>
              </a:srgbClr>
            </a:outerShdw>
          </a:effectLst>
        </p:spPr>
        <p:txBody>
          <a:bodyPr vert="horz" lIns="91440" tIns="45720" rIns="91440" bIns="45720" rtlCol="0" anchor="t">
            <a:normAutofit lnSpcReduction="1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342900" indent="-342900" algn="l">
              <a:buFont typeface="Arial" panose="020B0604020202020204" pitchFamily="34" charset="0"/>
              <a:buChar char="•"/>
            </a:pPr>
            <a:r>
              <a:rPr lang="en-US" sz="2400" dirty="0" smtClean="0"/>
              <a:t>Designed to provide students, faculty, staff, and guests information about:</a:t>
            </a:r>
          </a:p>
          <a:p>
            <a:pPr lvl="1" algn="l"/>
            <a:endParaRPr lang="en-US" sz="2000" b="1" u="sng" dirty="0" smtClean="0"/>
          </a:p>
          <a:p>
            <a:pPr lvl="1" algn="l"/>
            <a:r>
              <a:rPr lang="en-US" sz="2000" b="1" dirty="0" smtClean="0"/>
              <a:t>-  </a:t>
            </a:r>
            <a:r>
              <a:rPr lang="en-US" sz="2000" b="1" u="sng" dirty="0" smtClean="0"/>
              <a:t>Shelter in place</a:t>
            </a:r>
            <a:r>
              <a:rPr lang="en-US" sz="2000" dirty="0" smtClean="0"/>
              <a:t> and </a:t>
            </a:r>
            <a:r>
              <a:rPr lang="en-US" sz="2000" b="1" u="sng" dirty="0" smtClean="0"/>
              <a:t>Evacuation</a:t>
            </a:r>
            <a:r>
              <a:rPr lang="en-US" sz="2000" b="1" dirty="0" smtClean="0"/>
              <a:t> procedures</a:t>
            </a:r>
            <a:r>
              <a:rPr lang="en-US" sz="2000" dirty="0" smtClean="0"/>
              <a:t> for natural &amp; human-caused events.</a:t>
            </a:r>
          </a:p>
          <a:p>
            <a:pPr>
              <a:lnSpc>
                <a:spcPct val="90000"/>
              </a:lnSpc>
            </a:pPr>
            <a:endParaRPr lang="en-US" dirty="0"/>
          </a:p>
        </p:txBody>
      </p:sp>
      <p:sp>
        <p:nvSpPr>
          <p:cNvPr id="14" name="Text Box 4"/>
          <p:cNvSpPr txBox="1">
            <a:spLocks noChangeArrowheads="1"/>
          </p:cNvSpPr>
          <p:nvPr/>
        </p:nvSpPr>
        <p:spPr bwMode="auto">
          <a:xfrm>
            <a:off x="3276600" y="4038600"/>
            <a:ext cx="6543675" cy="2546124"/>
          </a:xfrm>
          <a:prstGeom prst="rect">
            <a:avLst/>
          </a:prstGeom>
          <a:noFill/>
          <a:ln w="9525">
            <a:solidFill>
              <a:schemeClr val="tx1"/>
            </a:solidFill>
            <a:miter lim="800000"/>
            <a:headEnd/>
            <a:tailEnd/>
          </a:ln>
        </p:spPr>
        <p:txBody>
          <a:bodyPr/>
          <a:lstStyle/>
          <a:p>
            <a:pPr eaLnBrk="0" hangingPunct="0"/>
            <a:r>
              <a:rPr lang="en-US" sz="1400" b="1" u="sng" dirty="0">
                <a:latin typeface="Times New Roman" pitchFamily="18" charset="0"/>
                <a:ea typeface="ヒラギノ角ゴ Pro W3" pitchFamily="8" charset="-128"/>
              </a:rPr>
              <a:t>REMEMBER, WHEN YOU HEAR:</a:t>
            </a:r>
          </a:p>
          <a:p>
            <a:pPr eaLnBrk="0" hangingPunct="0"/>
            <a:endParaRPr lang="en-US" sz="1400" b="1" u="sng" dirty="0">
              <a:latin typeface="Times New Roman" pitchFamily="18" charset="0"/>
              <a:ea typeface="ヒラギノ角ゴ Pro W3" pitchFamily="8" charset="-128"/>
            </a:endParaRPr>
          </a:p>
          <a:p>
            <a:pPr marL="742950" lvl="1" indent="-285750" eaLnBrk="0" hangingPunct="0">
              <a:buFont typeface="Wingdings" panose="05000000000000000000" pitchFamily="2" charset="2"/>
              <a:buChar char="Ø"/>
            </a:pPr>
            <a:r>
              <a:rPr lang="en-US" sz="1400" dirty="0" smtClean="0">
                <a:latin typeface="Times New Roman" pitchFamily="18" charset="0"/>
                <a:ea typeface="ヒラギノ角ゴ Pro W3" pitchFamily="8" charset="-128"/>
              </a:rPr>
              <a:t>ALL </a:t>
            </a:r>
            <a:r>
              <a:rPr lang="en-US" sz="1400" dirty="0">
                <a:latin typeface="Times New Roman" pitchFamily="18" charset="0"/>
                <a:ea typeface="ヒラギノ角ゴ Pro W3" pitchFamily="8" charset="-128"/>
              </a:rPr>
              <a:t>HAZARDS SIRENS </a:t>
            </a:r>
            <a:r>
              <a:rPr lang="en-US" sz="1400" u="sng" dirty="0">
                <a:latin typeface="Times New Roman" pitchFamily="18" charset="0"/>
                <a:ea typeface="ヒラギノ角ゴ Pro W3" pitchFamily="8" charset="-128"/>
              </a:rPr>
              <a:t>immediately</a:t>
            </a:r>
            <a:r>
              <a:rPr lang="en-US" sz="1400" dirty="0">
                <a:latin typeface="Times New Roman" pitchFamily="18" charset="0"/>
                <a:ea typeface="ヒラギノ角ゴ Pro W3" pitchFamily="8" charset="-128"/>
              </a:rPr>
              <a:t> seek shelter (</a:t>
            </a:r>
            <a:r>
              <a:rPr lang="en-US" sz="1400" b="1" dirty="0">
                <a:latin typeface="Times New Roman" pitchFamily="18" charset="0"/>
                <a:ea typeface="ヒラギノ角ゴ Pro W3" pitchFamily="8" charset="-128"/>
              </a:rPr>
              <a:t>Shelter-In-Place</a:t>
            </a:r>
            <a:r>
              <a:rPr lang="en-US" sz="1400" dirty="0">
                <a:latin typeface="Times New Roman" pitchFamily="18" charset="0"/>
                <a:ea typeface="ヒラギノ角ゴ Pro W3" pitchFamily="8" charset="-128"/>
              </a:rPr>
              <a:t>) in a safe location </a:t>
            </a:r>
            <a:r>
              <a:rPr lang="en-US" sz="1400" dirty="0" smtClean="0">
                <a:latin typeface="Times New Roman" pitchFamily="18" charset="0"/>
                <a:ea typeface="ヒラギノ角ゴ Pro W3" pitchFamily="8" charset="-128"/>
              </a:rPr>
              <a:t>within the </a:t>
            </a:r>
            <a:r>
              <a:rPr lang="en-US" sz="1400" dirty="0">
                <a:latin typeface="Times New Roman" pitchFamily="18" charset="0"/>
                <a:ea typeface="ヒラギノ角ゴ Pro W3" pitchFamily="8" charset="-128"/>
              </a:rPr>
              <a:t>closest </a:t>
            </a:r>
            <a:r>
              <a:rPr lang="en-US" sz="1400" dirty="0" smtClean="0">
                <a:latin typeface="Times New Roman" pitchFamily="18" charset="0"/>
                <a:ea typeface="ヒラギノ角ゴ Pro W3" pitchFamily="8" charset="-128"/>
              </a:rPr>
              <a:t>facility.</a:t>
            </a:r>
          </a:p>
          <a:p>
            <a:pPr marL="742950" lvl="1" indent="-285750" eaLnBrk="0" hangingPunct="0">
              <a:buFont typeface="Wingdings" panose="05000000000000000000" pitchFamily="2" charset="2"/>
              <a:buChar char="Ø"/>
            </a:pPr>
            <a:endParaRPr lang="en-US" sz="1400" dirty="0">
              <a:latin typeface="Times New Roman" pitchFamily="18" charset="0"/>
              <a:ea typeface="ヒラギノ角ゴ Pro W3" pitchFamily="8" charset="-128"/>
            </a:endParaRPr>
          </a:p>
          <a:p>
            <a:pPr marL="742950" lvl="1" indent="-285750" eaLnBrk="0" hangingPunct="0">
              <a:buFont typeface="Wingdings" panose="05000000000000000000" pitchFamily="2" charset="2"/>
              <a:buChar char="Ø"/>
            </a:pPr>
            <a:r>
              <a:rPr lang="en-US" sz="1400" dirty="0" smtClean="0">
                <a:latin typeface="Times New Roman" pitchFamily="18" charset="0"/>
                <a:ea typeface="ヒラギノ角ゴ Pro W3" pitchFamily="8" charset="-128"/>
              </a:rPr>
              <a:t>FIRE </a:t>
            </a:r>
            <a:r>
              <a:rPr lang="en-US" sz="1400" dirty="0">
                <a:latin typeface="Times New Roman" pitchFamily="18" charset="0"/>
                <a:ea typeface="ヒラギノ角ゴ Pro W3" pitchFamily="8" charset="-128"/>
              </a:rPr>
              <a:t>ALARMS </a:t>
            </a:r>
            <a:r>
              <a:rPr lang="en-US" sz="1400" u="sng" dirty="0">
                <a:latin typeface="Times New Roman" pitchFamily="18" charset="0"/>
                <a:ea typeface="ヒラギノ角ゴ Pro W3" pitchFamily="8" charset="-128"/>
              </a:rPr>
              <a:t>immediately</a:t>
            </a:r>
            <a:r>
              <a:rPr lang="en-US" sz="1400" dirty="0">
                <a:latin typeface="Times New Roman" pitchFamily="18" charset="0"/>
                <a:ea typeface="ヒラギノ角ゴ Pro W3" pitchFamily="8" charset="-128"/>
              </a:rPr>
              <a:t> </a:t>
            </a:r>
            <a:r>
              <a:rPr lang="en-US" sz="1400" b="1" dirty="0">
                <a:latin typeface="Times New Roman" pitchFamily="18" charset="0"/>
                <a:ea typeface="ヒラギノ角ゴ Pro W3" pitchFamily="8" charset="-128"/>
              </a:rPr>
              <a:t>evacuate</a:t>
            </a:r>
            <a:r>
              <a:rPr lang="en-US" sz="1400" dirty="0">
                <a:latin typeface="Times New Roman" pitchFamily="18" charset="0"/>
                <a:ea typeface="ヒラギノ角ゴ Pro W3" pitchFamily="8" charset="-128"/>
              </a:rPr>
              <a:t> the building and move </a:t>
            </a:r>
            <a:r>
              <a:rPr lang="en-US" sz="1400" dirty="0" smtClean="0">
                <a:latin typeface="Times New Roman" pitchFamily="18" charset="0"/>
                <a:ea typeface="ヒラギノ角ゴ Pro W3" pitchFamily="8" charset="-128"/>
              </a:rPr>
              <a:t>to you Emergency Assembly Area (EAA).</a:t>
            </a:r>
            <a:endParaRPr lang="en-US" sz="1400" dirty="0">
              <a:latin typeface="Times New Roman" pitchFamily="18" charset="0"/>
              <a:ea typeface="ヒラギノ角ゴ Pro W3" pitchFamily="8" charset="-128"/>
            </a:endParaRPr>
          </a:p>
          <a:p>
            <a:pPr eaLnBrk="0" hangingPunct="0"/>
            <a:endParaRPr lang="en-US" sz="1400" dirty="0">
              <a:latin typeface="Times New Roman" pitchFamily="18" charset="0"/>
              <a:ea typeface="ヒラギノ角ゴ Pro W3" pitchFamily="8" charset="-128"/>
            </a:endParaRPr>
          </a:p>
          <a:p>
            <a:pPr eaLnBrk="0" hangingPunct="0"/>
            <a:r>
              <a:rPr lang="en-US" sz="1400" i="1" dirty="0">
                <a:latin typeface="Times New Roman" pitchFamily="18" charset="0"/>
                <a:ea typeface="ヒラギノ角ゴ Pro W3" pitchFamily="8" charset="-128"/>
              </a:rPr>
              <a:t>In both cases, you should solicit additional clarifying information by all possible </a:t>
            </a:r>
            <a:r>
              <a:rPr lang="en-US" sz="1400" i="1" dirty="0" smtClean="0">
                <a:latin typeface="Times New Roman" pitchFamily="18" charset="0"/>
                <a:ea typeface="ヒラギノ角ゴ Pro W3" pitchFamily="8" charset="-128"/>
              </a:rPr>
              <a:t>means…Vincennes University </a:t>
            </a:r>
            <a:r>
              <a:rPr lang="en-US" sz="1400" i="1" dirty="0">
                <a:latin typeface="Times New Roman" pitchFamily="18" charset="0"/>
                <a:ea typeface="ヒラギノ角ゴ Pro W3" pitchFamily="8" charset="-128"/>
              </a:rPr>
              <a:t>Homepage, TV, radio, email, etc.</a:t>
            </a:r>
            <a:endParaRPr lang="en-US" sz="1400" dirty="0">
              <a:ea typeface="ヒラギノ角ゴ Pro W3" pitchFamily="8" charset="-128"/>
            </a:endParaRPr>
          </a:p>
        </p:txBody>
      </p:sp>
      <p:sp>
        <p:nvSpPr>
          <p:cNvPr id="17" name="Rectangle 16"/>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7167382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38942" name="CorelDRAW" r:id="rId6" imgW="2261654" imgH="1423291" progId="CorelDraw.Graphic.15">
                    <p:embed/>
                  </p:oleObj>
                </mc:Choice>
                <mc:Fallback>
                  <p:oleObj name="CorelDRAW" r:id="rId6" imgW="2261654" imgH="1423291" progId="CorelDraw.Graphic.15">
                    <p:embed/>
                    <p:pic>
                      <p:nvPicPr>
                        <p:cNvPr id="7" name="Object 6"/>
                        <p:cNvPicPr/>
                        <p:nvPr/>
                      </p:nvPicPr>
                      <p:blipFill>
                        <a:blip r:embed="rId7"/>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38943" name="CorelDRAW" r:id="rId8" imgW="1227251" imgH="1228682" progId="CorelDraw.Graphic.15">
                  <p:embed/>
                </p:oleObj>
              </mc:Choice>
              <mc:Fallback>
                <p:oleObj name="CorelDRAW" r:id="rId8" imgW="1227251" imgH="1228682" progId="CorelDraw.Graphic.15">
                  <p:embed/>
                  <p:pic>
                    <p:nvPicPr>
                      <p:cNvPr id="15" name="Object 14"/>
                      <p:cNvPicPr/>
                      <p:nvPr/>
                    </p:nvPicPr>
                    <p:blipFill>
                      <a:blip r:embed="rId9"/>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5"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QUIZ</a:t>
            </a: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
        <p:nvSpPr>
          <p:cNvPr id="14" name="Content Placeholder 34"/>
          <p:cNvSpPr txBox="1">
            <a:spLocks/>
          </p:cNvSpPr>
          <p:nvPr/>
        </p:nvSpPr>
        <p:spPr>
          <a:xfrm>
            <a:off x="3383874" y="1107275"/>
            <a:ext cx="8167446" cy="51754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800100" lvl="1" indent="-342900" algn="l">
              <a:buSzPct val="100000"/>
              <a:buFont typeface="Times New Roman" panose="02020603050405020304" pitchFamily="18" charset="0"/>
              <a:buChar char="⁃"/>
            </a:pPr>
            <a:endParaRPr lang="en-US" dirty="0" smtClean="0">
              <a:effectLst/>
            </a:endParaRPr>
          </a:p>
          <a:p>
            <a:pPr marL="800100" lvl="1" indent="-342900" algn="l">
              <a:buSzPct val="100000"/>
              <a:buFont typeface="Times New Roman" panose="02020603050405020304" pitchFamily="18" charset="0"/>
              <a:buChar char="⁃"/>
            </a:pPr>
            <a:r>
              <a:rPr lang="en-US" sz="3200" dirty="0">
                <a:effectLst/>
                <a:latin typeface="Times New Roman" panose="02020603050405020304" pitchFamily="18" charset="0"/>
                <a:cs typeface="Times New Roman" panose="02020603050405020304" pitchFamily="18" charset="0"/>
              </a:rPr>
              <a:t>What is this sound and what do you do if you hear this sound?</a:t>
            </a:r>
            <a:endParaRPr lang="en-US" sz="3600" b="1" dirty="0">
              <a:effectLst/>
            </a:endParaRPr>
          </a:p>
        </p:txBody>
      </p:sp>
      <p:sp>
        <p:nvSpPr>
          <p:cNvPr id="11" name="Rectangle 10"/>
          <p:cNvSpPr/>
          <p:nvPr/>
        </p:nvSpPr>
        <p:spPr>
          <a:xfrm>
            <a:off x="8278559" y="416597"/>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 name="Tornado Sire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7162796" y="3593326"/>
            <a:ext cx="609600" cy="609600"/>
          </a:xfrm>
          <a:prstGeom prst="rect">
            <a:avLst/>
          </a:prstGeom>
        </p:spPr>
      </p:pic>
    </p:spTree>
    <p:extLst>
      <p:ext uri="{BB962C8B-B14F-4D97-AF65-F5344CB8AC3E}">
        <p14:creationId xmlns:p14="http://schemas.microsoft.com/office/powerpoint/2010/main" val="26843001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39966" name="CorelDRAW" r:id="rId6" imgW="2261654" imgH="1423291" progId="CorelDraw.Graphic.15">
                    <p:embed/>
                  </p:oleObj>
                </mc:Choice>
                <mc:Fallback>
                  <p:oleObj name="CorelDRAW" r:id="rId6" imgW="2261654" imgH="1423291" progId="CorelDraw.Graphic.15">
                    <p:embed/>
                    <p:pic>
                      <p:nvPicPr>
                        <p:cNvPr id="7" name="Object 6"/>
                        <p:cNvPicPr/>
                        <p:nvPr/>
                      </p:nvPicPr>
                      <p:blipFill>
                        <a:blip r:embed="rId7"/>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39967" name="CorelDRAW" r:id="rId8" imgW="1227251" imgH="1228682" progId="CorelDraw.Graphic.15">
                  <p:embed/>
                </p:oleObj>
              </mc:Choice>
              <mc:Fallback>
                <p:oleObj name="CorelDRAW" r:id="rId8" imgW="1227251" imgH="1228682" progId="CorelDraw.Graphic.15">
                  <p:embed/>
                  <p:pic>
                    <p:nvPicPr>
                      <p:cNvPr id="15" name="Object 14"/>
                      <p:cNvPicPr/>
                      <p:nvPr/>
                    </p:nvPicPr>
                    <p:blipFill>
                      <a:blip r:embed="rId9"/>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5"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QUIZ</a:t>
            </a:r>
          </a:p>
        </p:txBody>
      </p:sp>
      <p:sp>
        <p:nvSpPr>
          <p:cNvPr id="20" name="Rectangle 19"/>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
        <p:nvSpPr>
          <p:cNvPr id="14" name="Content Placeholder 34"/>
          <p:cNvSpPr txBox="1">
            <a:spLocks/>
          </p:cNvSpPr>
          <p:nvPr/>
        </p:nvSpPr>
        <p:spPr>
          <a:xfrm>
            <a:off x="3383874" y="1107275"/>
            <a:ext cx="8167446" cy="51754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800100" lvl="1" indent="-342900" algn="l">
              <a:buSzPct val="100000"/>
              <a:buFont typeface="Times New Roman" panose="02020603050405020304" pitchFamily="18" charset="0"/>
              <a:buChar char="⁃"/>
            </a:pPr>
            <a:endParaRPr lang="en-US" dirty="0" smtClean="0">
              <a:effectLst/>
            </a:endParaRPr>
          </a:p>
          <a:p>
            <a:pPr marL="800100" lvl="1" indent="-342900" algn="l">
              <a:buSzPct val="100000"/>
              <a:buFont typeface="Times New Roman" panose="02020603050405020304" pitchFamily="18" charset="0"/>
              <a:buChar char="⁃"/>
            </a:pPr>
            <a:r>
              <a:rPr lang="en-US" sz="3200" dirty="0">
                <a:effectLst/>
                <a:latin typeface="Times New Roman" panose="02020603050405020304" pitchFamily="18" charset="0"/>
                <a:cs typeface="Times New Roman" panose="02020603050405020304" pitchFamily="18" charset="0"/>
              </a:rPr>
              <a:t>What is this sound and what do you do if you hear this sound?</a:t>
            </a:r>
            <a:endParaRPr lang="en-US" sz="3600" b="1" dirty="0">
              <a:effectLst/>
            </a:endParaRPr>
          </a:p>
        </p:txBody>
      </p:sp>
      <p:sp>
        <p:nvSpPr>
          <p:cNvPr id="11" name="Rectangle 10"/>
          <p:cNvSpPr/>
          <p:nvPr/>
        </p:nvSpPr>
        <p:spPr>
          <a:xfrm>
            <a:off x="8278559" y="416597"/>
            <a:ext cx="729687" cy="369332"/>
          </a:xfrm>
          <a:prstGeom prst="rect">
            <a:avLst/>
          </a:prstGeom>
          <a:noFill/>
        </p:spPr>
        <p:txBody>
          <a:bodyPr wrap="none" lIns="91440" tIns="45720" rIns="91440" bIns="45720">
            <a:spAutoFit/>
          </a:bodyPr>
          <a:lstStyle/>
          <a:p>
            <a:pPr algn="ctr"/>
            <a:r>
              <a:rPr lang="en-US" b="1" cap="none" spc="0" dirty="0" smtClean="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a:t>
            </a:r>
            <a:endParaRPr lang="en-US" b="1" cap="none" spc="0"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Elevator Alar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7162799" y="3593326"/>
            <a:ext cx="609600" cy="609600"/>
          </a:xfrm>
          <a:prstGeom prst="rect">
            <a:avLst/>
          </a:prstGeom>
        </p:spPr>
      </p:pic>
    </p:spTree>
    <p:extLst>
      <p:ext uri="{BB962C8B-B14F-4D97-AF65-F5344CB8AC3E}">
        <p14:creationId xmlns:p14="http://schemas.microsoft.com/office/powerpoint/2010/main" val="32323367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4242"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4243"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0"/>
            <a:ext cx="9448806" cy="1357769"/>
          </a:xfrm>
          <a:prstGeom prst="rect">
            <a:avLst/>
          </a:prstGeom>
          <a:effectLst>
            <a:outerShdw blurRad="25400" dir="17880000">
              <a:srgbClr val="000000">
                <a:alpha val="46000"/>
              </a:srgbClr>
            </a:outerShdw>
          </a:effectLst>
        </p:spPr>
        <p:txBody>
          <a:bodyPr vert="horz" lIns="91440" tIns="45720" rIns="91440" bIns="45720" rtlCol="0" anchor="b">
            <a:normAutofit lnSpcReduction="10000"/>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PE Complex</a:t>
            </a:r>
          </a:p>
          <a:p>
            <a:r>
              <a:rPr lang="en-US" sz="4400" b="1" dirty="0" smtClean="0">
                <a:latin typeface="Times New Roman" panose="02020603050405020304" pitchFamily="18" charset="0"/>
                <a:cs typeface="Times New Roman" panose="02020603050405020304" pitchFamily="18" charset="0"/>
              </a:rPr>
              <a:t>Structure Emergency Plan </a:t>
            </a:r>
            <a:endParaRPr lang="en-US" sz="4400" b="1" dirty="0">
              <a:latin typeface="Times New Roman" panose="02020603050405020304" pitchFamily="18" charset="0"/>
              <a:cs typeface="Times New Roman" panose="02020603050405020304" pitchFamily="18" charset="0"/>
            </a:endParaRPr>
          </a:p>
        </p:txBody>
      </p:sp>
      <p:sp>
        <p:nvSpPr>
          <p:cNvPr id="16" name="Content Placeholder 6"/>
          <p:cNvSpPr txBox="1">
            <a:spLocks/>
          </p:cNvSpPr>
          <p:nvPr/>
        </p:nvSpPr>
        <p:spPr>
          <a:xfrm>
            <a:off x="3295650" y="1781174"/>
            <a:ext cx="8324850" cy="4162425"/>
          </a:xfrm>
          <a:prstGeom prst="rect">
            <a:avLst/>
          </a:prstGeom>
          <a:effectLst>
            <a:outerShdw blurRad="25400" dir="17880000">
              <a:srgbClr val="000000">
                <a:alpha val="46000"/>
              </a:srgbClr>
            </a:outerShdw>
          </a:effectLst>
        </p:spPr>
        <p:txBody>
          <a:bodyPr vert="horz" lIns="91440" tIns="45720" rIns="91440" bIns="45720" rtlCol="0" anchor="t">
            <a:normAutofit lnSpcReduction="1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a:lnSpc>
                <a:spcPct val="80000"/>
              </a:lnSpc>
            </a:pPr>
            <a:endParaRPr lang="en-US" dirty="0" smtClean="0"/>
          </a:p>
          <a:p>
            <a:pPr marL="342900" indent="-342900" algn="l">
              <a:lnSpc>
                <a:spcPct val="80000"/>
              </a:lnSpc>
              <a:buFont typeface="Arial" panose="020B0604020202020204" pitchFamily="34" charset="0"/>
              <a:buChar char="•"/>
            </a:pPr>
            <a:r>
              <a:rPr lang="en-US" sz="2400" dirty="0" smtClean="0"/>
              <a:t>As a building occupant, you need to be familiar with your specific structure emergency plan.  </a:t>
            </a:r>
            <a:r>
              <a:rPr lang="en-US" sz="2400" b="1" u="sng" dirty="0" smtClean="0"/>
              <a:t>Read it carefully</a:t>
            </a:r>
            <a:r>
              <a:rPr lang="en-US" sz="2400" dirty="0" smtClean="0"/>
              <a:t>.  If you have any questions, consult your Building  Manager, Department Safety Coordinator or Safety Committee representatives.  </a:t>
            </a:r>
          </a:p>
          <a:p>
            <a:pPr algn="l">
              <a:lnSpc>
                <a:spcPct val="80000"/>
              </a:lnSpc>
            </a:pPr>
            <a:endParaRPr lang="en-US" sz="2400" dirty="0" smtClean="0"/>
          </a:p>
          <a:p>
            <a:pPr marL="342900" indent="-342900" algn="l">
              <a:lnSpc>
                <a:spcPct val="80000"/>
              </a:lnSpc>
              <a:buFont typeface="Arial" panose="020B0604020202020204" pitchFamily="34" charset="0"/>
              <a:buChar char="•"/>
            </a:pPr>
            <a:r>
              <a:rPr lang="en-US" sz="2400" dirty="0" smtClean="0"/>
              <a:t>Be familiar with the VU Emergency Management Plan attached to your VUSEP.  It is also located at:</a:t>
            </a:r>
          </a:p>
          <a:p>
            <a:pPr algn="l">
              <a:lnSpc>
                <a:spcPct val="80000"/>
              </a:lnSpc>
            </a:pPr>
            <a:endParaRPr lang="en-US" sz="2400" dirty="0" smtClean="0"/>
          </a:p>
          <a:p>
            <a:pPr algn="l">
              <a:lnSpc>
                <a:spcPct val="80000"/>
              </a:lnSpc>
            </a:pPr>
            <a:r>
              <a:rPr lang="en-US" sz="2400" dirty="0" smtClean="0">
                <a:hlinkClick r:id="rId8"/>
              </a:rPr>
              <a:t>https</a:t>
            </a:r>
            <a:r>
              <a:rPr lang="en-US" sz="2400" dirty="0">
                <a:hlinkClick r:id="rId8"/>
              </a:rPr>
              <a:t>://</a:t>
            </a:r>
            <a:r>
              <a:rPr lang="en-US" sz="2400" dirty="0" smtClean="0">
                <a:hlinkClick r:id="rId8"/>
              </a:rPr>
              <a:t>www.vinu.edu/group/guest/emergency-information</a:t>
            </a:r>
            <a:r>
              <a:rPr lang="en-US" sz="2400" dirty="0" smtClean="0"/>
              <a:t> </a:t>
            </a:r>
            <a:r>
              <a:rPr lang="en-US" sz="1600" dirty="0" smtClean="0"/>
              <a:t>		</a:t>
            </a:r>
          </a:p>
          <a:p>
            <a:pPr>
              <a:lnSpc>
                <a:spcPct val="90000"/>
              </a:lnSpc>
            </a:pPr>
            <a:endParaRPr lang="en-US" dirty="0"/>
          </a:p>
        </p:txBody>
      </p:sp>
      <p:sp>
        <p:nvSpPr>
          <p:cNvPr id="14" name="Rectangle 13"/>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42435353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7310"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7311"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0"/>
            <a:ext cx="9448806" cy="1357769"/>
          </a:xfrm>
          <a:prstGeom prst="rect">
            <a:avLst/>
          </a:prstGeom>
          <a:effectLst>
            <a:outerShdw blurRad="25400" dir="17880000">
              <a:srgbClr val="000000">
                <a:alpha val="46000"/>
              </a:srgbClr>
            </a:outerShdw>
          </a:effectLst>
        </p:spPr>
        <p:txBody>
          <a:bodyPr vert="horz" lIns="91440" tIns="45720" rIns="91440" bIns="45720" rtlCol="0" anchor="b">
            <a:normAutofit lnSpcReduction="10000"/>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PE Complex</a:t>
            </a:r>
          </a:p>
          <a:p>
            <a:r>
              <a:rPr lang="en-US" sz="4400" b="1" dirty="0" smtClean="0">
                <a:latin typeface="Times New Roman" panose="02020603050405020304" pitchFamily="18" charset="0"/>
                <a:cs typeface="Times New Roman" panose="02020603050405020304" pitchFamily="18" charset="0"/>
              </a:rPr>
              <a:t>Structure Emergency Plan </a:t>
            </a:r>
            <a:endParaRPr lang="en-US" sz="4400" b="1" dirty="0">
              <a:latin typeface="Times New Roman" panose="02020603050405020304" pitchFamily="18" charset="0"/>
              <a:cs typeface="Times New Roman" panose="02020603050405020304" pitchFamily="18" charset="0"/>
            </a:endParaRPr>
          </a:p>
        </p:txBody>
      </p:sp>
      <p:sp>
        <p:nvSpPr>
          <p:cNvPr id="11" name="Content Placeholder 6"/>
          <p:cNvSpPr txBox="1">
            <a:spLocks/>
          </p:cNvSpPr>
          <p:nvPr/>
        </p:nvSpPr>
        <p:spPr>
          <a:xfrm>
            <a:off x="3286124" y="1738290"/>
            <a:ext cx="8305801" cy="4662510"/>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285750" indent="-285750" algn="l">
              <a:lnSpc>
                <a:spcPct val="110000"/>
              </a:lnSpc>
              <a:spcBef>
                <a:spcPts val="0"/>
              </a:spcBef>
              <a:spcAft>
                <a:spcPts val="0"/>
              </a:spcAft>
              <a:buFont typeface="Arial" panose="020B0604020202020204" pitchFamily="34" charset="0"/>
              <a:buChar char="•"/>
            </a:pPr>
            <a:r>
              <a:rPr lang="en-US" sz="2200" dirty="0" smtClean="0"/>
              <a:t>Know the following:</a:t>
            </a:r>
          </a:p>
          <a:p>
            <a:pPr algn="l">
              <a:lnSpc>
                <a:spcPct val="120000"/>
              </a:lnSpc>
              <a:spcBef>
                <a:spcPts val="0"/>
              </a:spcBef>
              <a:spcAft>
                <a:spcPts val="0"/>
              </a:spcAft>
            </a:pPr>
            <a:endParaRPr lang="en-US" sz="2200" dirty="0" smtClean="0"/>
          </a:p>
          <a:p>
            <a:pPr marL="742950" lvl="1" indent="-285750" algn="l">
              <a:lnSpc>
                <a:spcPct val="120000"/>
              </a:lnSpc>
              <a:spcBef>
                <a:spcPts val="0"/>
              </a:spcBef>
              <a:spcAft>
                <a:spcPts val="0"/>
              </a:spcAft>
              <a:buFontTx/>
              <a:buChar char="-"/>
            </a:pPr>
            <a:r>
              <a:rPr lang="en-US" sz="2200" dirty="0" smtClean="0"/>
              <a:t>The Vincennes University Emergency Warning Notification System</a:t>
            </a:r>
          </a:p>
          <a:p>
            <a:pPr marL="742950" lvl="1" indent="-285750" algn="l">
              <a:lnSpc>
                <a:spcPct val="120000"/>
              </a:lnSpc>
              <a:spcBef>
                <a:spcPts val="0"/>
              </a:spcBef>
              <a:spcAft>
                <a:spcPts val="0"/>
              </a:spcAft>
              <a:buFontTx/>
              <a:buChar char="-"/>
            </a:pPr>
            <a:r>
              <a:rPr lang="en-US" sz="2200" dirty="0" smtClean="0"/>
              <a:t>Evacuation routes, exit points, and where to report for roll call after evacuating (</a:t>
            </a:r>
            <a:r>
              <a:rPr lang="en-US" sz="2200" i="1" dirty="0" smtClean="0"/>
              <a:t>aka Emergency Assembly Area or EAA</a:t>
            </a:r>
            <a:r>
              <a:rPr lang="en-US" sz="2200" dirty="0" smtClean="0"/>
              <a:t>)</a:t>
            </a:r>
          </a:p>
          <a:p>
            <a:pPr marL="742950" lvl="1" indent="-285750" algn="l">
              <a:lnSpc>
                <a:spcPct val="120000"/>
              </a:lnSpc>
              <a:spcBef>
                <a:spcPts val="0"/>
              </a:spcBef>
              <a:spcAft>
                <a:spcPts val="0"/>
              </a:spcAft>
              <a:buFontTx/>
              <a:buChar char="-"/>
            </a:pPr>
            <a:r>
              <a:rPr lang="en-US" sz="2200" dirty="0" smtClean="0"/>
              <a:t>When and how to evacuate the building</a:t>
            </a:r>
          </a:p>
          <a:p>
            <a:pPr marL="742950" lvl="1" indent="-285750" algn="l">
              <a:lnSpc>
                <a:spcPct val="120000"/>
              </a:lnSpc>
              <a:spcBef>
                <a:spcPts val="0"/>
              </a:spcBef>
              <a:spcAft>
                <a:spcPts val="0"/>
              </a:spcAft>
              <a:buFontTx/>
              <a:buChar char="-"/>
            </a:pPr>
            <a:r>
              <a:rPr lang="en-US" sz="2200" dirty="0" smtClean="0"/>
              <a:t>Safe locations to shelter in place</a:t>
            </a:r>
          </a:p>
          <a:p>
            <a:pPr marL="742950" lvl="1" indent="-285750" algn="l">
              <a:lnSpc>
                <a:spcPct val="120000"/>
              </a:lnSpc>
              <a:spcBef>
                <a:spcPts val="0"/>
              </a:spcBef>
              <a:spcAft>
                <a:spcPts val="0"/>
              </a:spcAft>
              <a:buFontTx/>
              <a:buChar char="-"/>
            </a:pPr>
            <a:r>
              <a:rPr lang="en-US" sz="2200" dirty="0" smtClean="0"/>
              <a:t>Locations of emergency materials that may be needed in an emergency such as fire pull alarms</a:t>
            </a:r>
          </a:p>
          <a:p>
            <a:pPr marL="742950" lvl="1" indent="-285750" algn="l">
              <a:lnSpc>
                <a:spcPct val="120000"/>
              </a:lnSpc>
              <a:spcBef>
                <a:spcPts val="0"/>
              </a:spcBef>
              <a:spcAft>
                <a:spcPts val="0"/>
              </a:spcAft>
              <a:buFontTx/>
              <a:buChar char="-"/>
            </a:pPr>
            <a:r>
              <a:rPr lang="en-US" sz="2200" dirty="0" smtClean="0"/>
              <a:t>Procedures for notifying emergency responders…</a:t>
            </a:r>
            <a:r>
              <a:rPr lang="en-US" sz="2200" u="sng" dirty="0" smtClean="0"/>
              <a:t>dial 911 for any emergency </a:t>
            </a:r>
            <a:endParaRPr lang="en-US" sz="2200" dirty="0"/>
          </a:p>
          <a:p>
            <a:pPr marL="742950" lvl="1" indent="-285750" algn="l">
              <a:lnSpc>
                <a:spcPct val="120000"/>
              </a:lnSpc>
              <a:spcBef>
                <a:spcPts val="0"/>
              </a:spcBef>
              <a:spcAft>
                <a:spcPts val="0"/>
              </a:spcAft>
              <a:buFontTx/>
              <a:buChar char="-"/>
            </a:pPr>
            <a:r>
              <a:rPr lang="en-US" sz="2200" dirty="0" smtClean="0"/>
              <a:t>Additional building specific procedures and requirements</a:t>
            </a:r>
          </a:p>
          <a:p>
            <a:pPr algn="l">
              <a:lnSpc>
                <a:spcPct val="110000"/>
              </a:lnSpc>
              <a:spcBef>
                <a:spcPts val="0"/>
              </a:spcBef>
              <a:spcAft>
                <a:spcPts val="0"/>
              </a:spcAft>
            </a:pPr>
            <a:endParaRPr lang="en-US" sz="2200" dirty="0" smtClean="0"/>
          </a:p>
          <a:p>
            <a:pPr marL="285750" indent="-285750" algn="l">
              <a:lnSpc>
                <a:spcPct val="110000"/>
              </a:lnSpc>
              <a:spcBef>
                <a:spcPts val="0"/>
              </a:spcBef>
              <a:spcAft>
                <a:spcPts val="0"/>
              </a:spcAft>
              <a:buFont typeface="Arial" panose="020B0604020202020204" pitchFamily="34" charset="0"/>
              <a:buChar char="•"/>
            </a:pPr>
            <a:r>
              <a:rPr lang="en-US" sz="2200" dirty="0" smtClean="0"/>
              <a:t>Your VUSEP is available at division offices, building administrative offices and the campus police.</a:t>
            </a:r>
            <a:endParaRPr lang="en-US" dirty="0"/>
          </a:p>
        </p:txBody>
      </p:sp>
      <p:sp>
        <p:nvSpPr>
          <p:cNvPr id="16" name="Rectangle 15"/>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2934099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8328"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8329"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Building Contact Information</a:t>
            </a:r>
          </a:p>
        </p:txBody>
      </p:sp>
      <p:sp>
        <p:nvSpPr>
          <p:cNvPr id="14" name="Content Placeholder 6"/>
          <p:cNvSpPr txBox="1">
            <a:spLocks/>
          </p:cNvSpPr>
          <p:nvPr/>
        </p:nvSpPr>
        <p:spPr>
          <a:xfrm>
            <a:off x="3486150" y="1066800"/>
            <a:ext cx="7848600" cy="5062075"/>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algn="l">
              <a:lnSpc>
                <a:spcPct val="90000"/>
              </a:lnSpc>
            </a:pPr>
            <a:endParaRPr lang="en-US" sz="2600" dirty="0" smtClean="0">
              <a:latin typeface="Times New Roman" panose="02020603050405020304" pitchFamily="18" charset="0"/>
              <a:cs typeface="Times New Roman" panose="02020603050405020304" pitchFamily="18" charset="0"/>
            </a:endParaRPr>
          </a:p>
          <a:p>
            <a:pPr marL="457200" indent="-457200" algn="l">
              <a:lnSpc>
                <a:spcPct val="9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Building Name:   Physical Education Complex</a:t>
            </a:r>
          </a:p>
          <a:p>
            <a:pPr marL="457200" indent="-457200" algn="l">
              <a:lnSpc>
                <a:spcPct val="9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Building Manager:  Michael Taylor</a:t>
            </a:r>
          </a:p>
          <a:p>
            <a:pPr marL="457200" indent="-457200" algn="l">
              <a:lnSpc>
                <a:spcPct val="9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Email:  </a:t>
            </a:r>
            <a:r>
              <a:rPr lang="en-US" sz="2600" dirty="0" smtClean="0">
                <a:latin typeface="Times New Roman" panose="02020603050405020304" pitchFamily="18" charset="0"/>
                <a:cs typeface="Times New Roman" panose="02020603050405020304" pitchFamily="18" charset="0"/>
                <a:hlinkClick r:id="rId8"/>
              </a:rPr>
              <a:t>mtaylor@vinu.edu</a:t>
            </a:r>
            <a:r>
              <a:rPr lang="en-US" sz="2600" dirty="0" smtClean="0">
                <a:latin typeface="Times New Roman" panose="02020603050405020304" pitchFamily="18" charset="0"/>
                <a:cs typeface="Times New Roman" panose="02020603050405020304" pitchFamily="18" charset="0"/>
              </a:rPr>
              <a:t> </a:t>
            </a:r>
          </a:p>
          <a:p>
            <a:pPr marL="457200" indent="-457200" algn="l">
              <a:lnSpc>
                <a:spcPct val="9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Address: 1600 Short Street Vincennes, IN 47591</a:t>
            </a:r>
          </a:p>
          <a:p>
            <a:pPr marL="457200" indent="-457200" algn="l">
              <a:lnSpc>
                <a:spcPct val="9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Office #: 812-888-4957</a:t>
            </a:r>
          </a:p>
          <a:p>
            <a:pPr marL="457200" indent="-457200" algn="l">
              <a:lnSpc>
                <a:spcPct val="9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Cell #: 812-899-2200</a:t>
            </a:r>
          </a:p>
          <a:p>
            <a:pPr marL="457200" indent="-457200" algn="l">
              <a:lnSpc>
                <a:spcPct val="90000"/>
              </a:lnSpc>
              <a:buFont typeface="Arial" panose="020B0604020202020204" pitchFamily="34" charset="0"/>
              <a:buChar char="•"/>
            </a:pPr>
            <a:endParaRPr lang="en-US" sz="2600" dirty="0" smtClean="0">
              <a:latin typeface="Times New Roman" panose="02020603050405020304" pitchFamily="18" charset="0"/>
              <a:cs typeface="Times New Roman" panose="02020603050405020304" pitchFamily="18" charset="0"/>
            </a:endParaRPr>
          </a:p>
          <a:p>
            <a:pPr marL="457200" indent="-457200" algn="l">
              <a:lnSpc>
                <a:spcPct val="9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Alternate Building Manager:  Earl Potter</a:t>
            </a:r>
          </a:p>
          <a:p>
            <a:pPr marL="457200" indent="-457200" algn="l">
              <a:lnSpc>
                <a:spcPct val="9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Email:  </a:t>
            </a:r>
            <a:r>
              <a:rPr lang="en-US" sz="2600" dirty="0" smtClean="0">
                <a:latin typeface="Times New Roman" panose="02020603050405020304" pitchFamily="18" charset="0"/>
                <a:cs typeface="Times New Roman" panose="02020603050405020304" pitchFamily="18" charset="0"/>
                <a:hlinkClick r:id="rId9"/>
              </a:rPr>
              <a:t>earl.potter@vinu.edu</a:t>
            </a:r>
            <a:r>
              <a:rPr lang="en-US" sz="2600" dirty="0" smtClean="0">
                <a:latin typeface="Times New Roman" panose="02020603050405020304" pitchFamily="18" charset="0"/>
                <a:cs typeface="Times New Roman" panose="02020603050405020304" pitchFamily="18" charset="0"/>
              </a:rPr>
              <a:t> </a:t>
            </a:r>
          </a:p>
          <a:p>
            <a:pPr marL="457200" indent="-457200" algn="l">
              <a:lnSpc>
                <a:spcPct val="9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Office #: 812-888-5470</a:t>
            </a:r>
          </a:p>
          <a:p>
            <a:pPr marL="457200" indent="-457200" algn="l">
              <a:lnSpc>
                <a:spcPct val="9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Cell #: NA</a:t>
            </a:r>
          </a:p>
          <a:p>
            <a:pPr>
              <a:lnSpc>
                <a:spcPct val="90000"/>
              </a:lnSpc>
            </a:pPr>
            <a:endParaRPr lang="en-US" dirty="0"/>
          </a:p>
        </p:txBody>
      </p:sp>
      <p:sp>
        <p:nvSpPr>
          <p:cNvPr id="11" name="Rectangle 10"/>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27593809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9340"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9341"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Building Critical </a:t>
            </a:r>
            <a:r>
              <a:rPr lang="en-US" sz="4400" b="1" dirty="0">
                <a:latin typeface="Times New Roman" panose="02020603050405020304" pitchFamily="18" charset="0"/>
                <a:cs typeface="Times New Roman" panose="02020603050405020304" pitchFamily="18" charset="0"/>
              </a:rPr>
              <a:t>O</a:t>
            </a:r>
            <a:r>
              <a:rPr lang="en-US" sz="4400" b="1" dirty="0" smtClean="0">
                <a:latin typeface="Times New Roman" panose="02020603050405020304" pitchFamily="18" charset="0"/>
                <a:cs typeface="Times New Roman" panose="02020603050405020304" pitchFamily="18" charset="0"/>
              </a:rPr>
              <a:t>perations</a:t>
            </a:r>
          </a:p>
        </p:txBody>
      </p:sp>
      <p:sp>
        <p:nvSpPr>
          <p:cNvPr id="11" name="Content Placeholder 6"/>
          <p:cNvSpPr txBox="1">
            <a:spLocks/>
          </p:cNvSpPr>
          <p:nvPr/>
        </p:nvSpPr>
        <p:spPr>
          <a:xfrm>
            <a:off x="3381372" y="1321200"/>
            <a:ext cx="8172450" cy="4571999"/>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342900" indent="-342900" algn="l">
              <a:buFont typeface="Arial" panose="020B0604020202020204" pitchFamily="34" charset="0"/>
              <a:buChar char="•"/>
            </a:pPr>
            <a:r>
              <a:rPr lang="en-US" sz="2400" dirty="0" smtClean="0"/>
              <a:t>There are no critical operations at the Red Skelton Performing Arts Center.</a:t>
            </a:r>
          </a:p>
          <a:p>
            <a:pPr algn="l"/>
            <a:endParaRPr lang="en-US" sz="2400" dirty="0" smtClean="0"/>
          </a:p>
          <a:p>
            <a:pPr marL="742950" lvl="1" indent="-285750" algn="l">
              <a:buFontTx/>
              <a:buChar char="-"/>
            </a:pPr>
            <a:r>
              <a:rPr lang="en-US" sz="2400" dirty="0" smtClean="0"/>
              <a:t>Critical operations are defined as any</a:t>
            </a:r>
            <a:r>
              <a:rPr lang="en-US" sz="2400" b="1" dirty="0" smtClean="0"/>
              <a:t> </a:t>
            </a:r>
            <a:r>
              <a:rPr lang="en-US" sz="2400" dirty="0" smtClean="0"/>
              <a:t>potentially hazardous operations located in your facility that requires preplanning for evacuation and/or shelter in place events.</a:t>
            </a:r>
          </a:p>
          <a:p>
            <a:pPr marL="742950" lvl="1" indent="-285750" algn="l">
              <a:buFontTx/>
              <a:buChar char="-"/>
            </a:pPr>
            <a:endParaRPr lang="en-US" sz="2400" dirty="0" smtClean="0"/>
          </a:p>
          <a:p>
            <a:pPr marL="742950" lvl="1" indent="-285750" algn="l">
              <a:buFontTx/>
              <a:buChar char="-"/>
            </a:pPr>
            <a:r>
              <a:rPr lang="en-US" sz="2400" dirty="0" smtClean="0"/>
              <a:t>This information must be readily available to First Responders to assist them in their emergency response.</a:t>
            </a:r>
          </a:p>
          <a:p>
            <a:pPr marL="742950" lvl="1" indent="-285750" algn="l">
              <a:buFont typeface="Arial" panose="020B0604020202020204" pitchFamily="34" charset="0"/>
              <a:buChar char="•"/>
            </a:pPr>
            <a:endParaRPr lang="en-US" dirty="0" smtClean="0"/>
          </a:p>
        </p:txBody>
      </p:sp>
      <p:sp>
        <p:nvSpPr>
          <p:cNvPr id="14" name="Rectangle 13"/>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32610100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10368"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10369"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Notification Procedures</a:t>
            </a:r>
          </a:p>
        </p:txBody>
      </p:sp>
      <p:sp>
        <p:nvSpPr>
          <p:cNvPr id="14" name="Content Placeholder 6"/>
          <p:cNvSpPr txBox="1">
            <a:spLocks/>
          </p:cNvSpPr>
          <p:nvPr/>
        </p:nvSpPr>
        <p:spPr>
          <a:xfrm>
            <a:off x="3100387" y="1197226"/>
            <a:ext cx="8734425" cy="5320798"/>
          </a:xfrm>
          <a:prstGeom prst="rect">
            <a:avLst/>
          </a:prstGeom>
          <a:effectLst>
            <a:outerShdw blurRad="25400" dir="17880000">
              <a:srgbClr val="000000">
                <a:alpha val="46000"/>
              </a:srgbClr>
            </a:outerShdw>
          </a:effectLst>
        </p:spPr>
        <p:txBody>
          <a:bodyPr vert="horz" lIns="91440" tIns="45720" rIns="91440" bIns="45720" rtlCol="0" anchor="t">
            <a:normAutofit fontScale="475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457200" indent="-457200" algn="l">
              <a:lnSpc>
                <a:spcPct val="120000"/>
              </a:lnSpc>
              <a:spcBef>
                <a:spcPts val="0"/>
              </a:spcBef>
              <a:spcAft>
                <a:spcPts val="0"/>
              </a:spcAft>
              <a:buSzPct val="100000"/>
              <a:buFont typeface="Arial" panose="020B0604020202020204" pitchFamily="34" charset="0"/>
              <a:buChar char="•"/>
            </a:pPr>
            <a:r>
              <a:rPr lang="en-US" sz="5100" dirty="0" smtClean="0">
                <a:latin typeface="Times New Roman" panose="02020603050405020304" pitchFamily="18" charset="0"/>
                <a:cs typeface="Times New Roman" panose="02020603050405020304" pitchFamily="18" charset="0"/>
              </a:rPr>
              <a:t>Immediate Emergency Notification:  Dial </a:t>
            </a:r>
            <a:r>
              <a:rPr lang="en-US" sz="5100" b="1" i="1" dirty="0" smtClean="0">
                <a:latin typeface="Times New Roman" panose="02020603050405020304" pitchFamily="18" charset="0"/>
                <a:cs typeface="Times New Roman" panose="02020603050405020304" pitchFamily="18" charset="0"/>
              </a:rPr>
              <a:t>911</a:t>
            </a:r>
            <a:r>
              <a:rPr lang="en-US" sz="5100" dirty="0" smtClean="0">
                <a:latin typeface="Times New Roman" panose="02020603050405020304" pitchFamily="18" charset="0"/>
                <a:cs typeface="Times New Roman" panose="02020603050405020304" pitchFamily="18" charset="0"/>
              </a:rPr>
              <a:t> from a public or campus telephone.</a:t>
            </a:r>
          </a:p>
          <a:p>
            <a:pPr marL="457200" indent="-457200" algn="l">
              <a:lnSpc>
                <a:spcPct val="120000"/>
              </a:lnSpc>
              <a:spcBef>
                <a:spcPts val="0"/>
              </a:spcBef>
              <a:spcAft>
                <a:spcPts val="0"/>
              </a:spcAft>
              <a:buSzPct val="100000"/>
              <a:buFont typeface="Arial" panose="020B0604020202020204" pitchFamily="34" charset="0"/>
              <a:buChar char="•"/>
            </a:pPr>
            <a:endParaRPr lang="en-US" sz="5100" dirty="0" smtClean="0">
              <a:latin typeface="Times New Roman" panose="02020603050405020304" pitchFamily="18" charset="0"/>
              <a:cs typeface="Times New Roman" panose="02020603050405020304" pitchFamily="18" charset="0"/>
            </a:endParaRPr>
          </a:p>
          <a:p>
            <a:pPr marL="457200" indent="-457200" algn="l">
              <a:lnSpc>
                <a:spcPct val="120000"/>
              </a:lnSpc>
              <a:spcBef>
                <a:spcPts val="0"/>
              </a:spcBef>
              <a:spcAft>
                <a:spcPts val="0"/>
              </a:spcAft>
              <a:buSzPct val="100000"/>
              <a:buFont typeface="Arial" panose="020B0604020202020204" pitchFamily="34" charset="0"/>
              <a:buChar char="•"/>
            </a:pPr>
            <a:r>
              <a:rPr lang="en-US" sz="5100" dirty="0" smtClean="0">
                <a:latin typeface="Times New Roman" panose="02020603050405020304" pitchFamily="18" charset="0"/>
                <a:cs typeface="Times New Roman" panose="02020603050405020304" pitchFamily="18" charset="0"/>
              </a:rPr>
              <a:t>For Non-Emergency Notifications call:</a:t>
            </a:r>
          </a:p>
          <a:p>
            <a:pPr algn="l">
              <a:lnSpc>
                <a:spcPct val="120000"/>
              </a:lnSpc>
              <a:spcBef>
                <a:spcPts val="0"/>
              </a:spcBef>
              <a:spcAft>
                <a:spcPts val="0"/>
              </a:spcAft>
            </a:pPr>
            <a:endParaRPr lang="en-US" sz="3500" dirty="0" smtClean="0">
              <a:latin typeface="Times New Roman" panose="02020603050405020304" pitchFamily="18" charset="0"/>
              <a:cs typeface="Times New Roman" panose="02020603050405020304" pitchFamily="18" charset="0"/>
            </a:endParaRPr>
          </a:p>
          <a:p>
            <a:pPr marL="914400" lvl="1" indent="-457200" algn="l">
              <a:lnSpc>
                <a:spcPct val="120000"/>
              </a:lnSpc>
              <a:spcBef>
                <a:spcPts val="0"/>
              </a:spcBef>
              <a:spcAft>
                <a:spcPts val="0"/>
              </a:spcAft>
              <a:buSzPct val="100000"/>
              <a:buFontTx/>
              <a:buChar char="-"/>
            </a:pPr>
            <a:r>
              <a:rPr lang="en-US" sz="4200" dirty="0" smtClean="0">
                <a:latin typeface="Times New Roman" panose="02020603050405020304" pitchFamily="18" charset="0"/>
                <a:cs typeface="Times New Roman" panose="02020603050405020304" pitchFamily="18" charset="0"/>
              </a:rPr>
              <a:t>Building  Manager Phone Number: 812-888-4957</a:t>
            </a:r>
          </a:p>
          <a:p>
            <a:pPr algn="l">
              <a:lnSpc>
                <a:spcPct val="120000"/>
              </a:lnSpc>
              <a:spcBef>
                <a:spcPts val="0"/>
              </a:spcBef>
              <a:spcAft>
                <a:spcPts val="0"/>
              </a:spcAft>
            </a:pPr>
            <a:r>
              <a:rPr lang="en-US" sz="3500" dirty="0" smtClean="0">
                <a:latin typeface="Times New Roman" panose="02020603050405020304" pitchFamily="18" charset="0"/>
                <a:cs typeface="Times New Roman" panose="02020603050405020304" pitchFamily="18" charset="0"/>
              </a:rPr>
              <a:t>                    -  Alternate Building Manager:  812-888-5470</a:t>
            </a:r>
          </a:p>
          <a:p>
            <a:pPr algn="l">
              <a:lnSpc>
                <a:spcPct val="120000"/>
              </a:lnSpc>
              <a:spcBef>
                <a:spcPts val="0"/>
              </a:spcBef>
              <a:spcAft>
                <a:spcPts val="0"/>
              </a:spcAft>
            </a:pPr>
            <a:endParaRPr lang="en-US" sz="3500" dirty="0" smtClean="0">
              <a:latin typeface="Times New Roman" panose="02020603050405020304" pitchFamily="18" charset="0"/>
              <a:cs typeface="Times New Roman" panose="02020603050405020304" pitchFamily="18" charset="0"/>
            </a:endParaRPr>
          </a:p>
          <a:p>
            <a:pPr marL="914400" lvl="1" indent="-457200" algn="l">
              <a:lnSpc>
                <a:spcPct val="120000"/>
              </a:lnSpc>
              <a:spcBef>
                <a:spcPts val="0"/>
              </a:spcBef>
              <a:spcAft>
                <a:spcPts val="0"/>
              </a:spcAft>
              <a:buSzPct val="100000"/>
              <a:buFontTx/>
              <a:buChar char="-"/>
            </a:pPr>
            <a:r>
              <a:rPr lang="en-US" sz="4200" dirty="0" smtClean="0">
                <a:latin typeface="Times New Roman" panose="02020603050405020304" pitchFamily="18" charset="0"/>
                <a:cs typeface="Times New Roman" panose="02020603050405020304" pitchFamily="18" charset="0"/>
              </a:rPr>
              <a:t>Vincennes University Police Department: 812-888-5555</a:t>
            </a:r>
          </a:p>
          <a:p>
            <a:pPr marL="914400" lvl="1" indent="-457200" algn="l">
              <a:lnSpc>
                <a:spcPct val="120000"/>
              </a:lnSpc>
              <a:spcBef>
                <a:spcPts val="0"/>
              </a:spcBef>
              <a:spcAft>
                <a:spcPts val="0"/>
              </a:spcAft>
              <a:buSzPct val="100000"/>
              <a:buFontTx/>
              <a:buChar char="-"/>
            </a:pPr>
            <a:endParaRPr lang="en-US" sz="4200" dirty="0">
              <a:latin typeface="Times New Roman" panose="02020603050405020304" pitchFamily="18" charset="0"/>
              <a:cs typeface="Times New Roman" panose="02020603050405020304" pitchFamily="18" charset="0"/>
            </a:endParaRPr>
          </a:p>
          <a:p>
            <a:pPr marL="914400" lvl="1" indent="-457200" algn="l">
              <a:lnSpc>
                <a:spcPct val="120000"/>
              </a:lnSpc>
              <a:spcBef>
                <a:spcPts val="0"/>
              </a:spcBef>
              <a:spcAft>
                <a:spcPts val="0"/>
              </a:spcAft>
              <a:buSzPct val="100000"/>
              <a:buFontTx/>
              <a:buChar char="-"/>
            </a:pPr>
            <a:r>
              <a:rPr lang="en-US" sz="4200" dirty="0" smtClean="0">
                <a:latin typeface="Times New Roman" panose="02020603050405020304" pitchFamily="18" charset="0"/>
                <a:cs typeface="Times New Roman" panose="02020603050405020304" pitchFamily="18" charset="0"/>
              </a:rPr>
              <a:t>Vincennes Fire Department: Call Campus Police @ 812-888-5555</a:t>
            </a:r>
          </a:p>
          <a:p>
            <a:pPr marL="914400" lvl="1" indent="-457200" algn="l">
              <a:lnSpc>
                <a:spcPct val="120000"/>
              </a:lnSpc>
              <a:spcBef>
                <a:spcPts val="0"/>
              </a:spcBef>
              <a:spcAft>
                <a:spcPts val="0"/>
              </a:spcAft>
              <a:buSzPct val="100000"/>
              <a:buFontTx/>
              <a:buChar char="-"/>
            </a:pPr>
            <a:endParaRPr lang="en-US" sz="4200" dirty="0">
              <a:latin typeface="Times New Roman" panose="02020603050405020304" pitchFamily="18" charset="0"/>
              <a:cs typeface="Times New Roman" panose="02020603050405020304" pitchFamily="18" charset="0"/>
            </a:endParaRPr>
          </a:p>
          <a:p>
            <a:pPr marL="914400" lvl="1" indent="-457200" algn="l">
              <a:lnSpc>
                <a:spcPct val="120000"/>
              </a:lnSpc>
              <a:spcBef>
                <a:spcPts val="0"/>
              </a:spcBef>
              <a:spcAft>
                <a:spcPts val="0"/>
              </a:spcAft>
              <a:buSzPct val="100000"/>
              <a:buFontTx/>
              <a:buChar char="-"/>
            </a:pPr>
            <a:r>
              <a:rPr lang="en-US" sz="4200" dirty="0" smtClean="0">
                <a:latin typeface="Times New Roman" panose="02020603050405020304" pitchFamily="18" charset="0"/>
                <a:cs typeface="Times New Roman" panose="02020603050405020304" pitchFamily="18" charset="0"/>
              </a:rPr>
              <a:t>VU Environmental Safety: 812-888-4227</a:t>
            </a:r>
          </a:p>
          <a:p>
            <a:pPr marL="914400" lvl="1" indent="-457200" algn="l">
              <a:lnSpc>
                <a:spcPct val="120000"/>
              </a:lnSpc>
              <a:spcBef>
                <a:spcPts val="0"/>
              </a:spcBef>
              <a:spcAft>
                <a:spcPts val="0"/>
              </a:spcAft>
              <a:buSzPct val="100000"/>
              <a:buFontTx/>
              <a:buChar char="-"/>
            </a:pPr>
            <a:endParaRPr lang="en-US" sz="4200" dirty="0">
              <a:latin typeface="Times New Roman" panose="02020603050405020304" pitchFamily="18" charset="0"/>
              <a:cs typeface="Times New Roman" panose="02020603050405020304" pitchFamily="18" charset="0"/>
            </a:endParaRPr>
          </a:p>
          <a:p>
            <a:pPr marL="914400" lvl="1" indent="-457200" algn="l">
              <a:lnSpc>
                <a:spcPct val="120000"/>
              </a:lnSpc>
              <a:spcBef>
                <a:spcPts val="0"/>
              </a:spcBef>
              <a:spcAft>
                <a:spcPts val="0"/>
              </a:spcAft>
              <a:buSzPct val="100000"/>
              <a:buFontTx/>
              <a:buChar char="-"/>
            </a:pPr>
            <a:r>
              <a:rPr lang="en-US" sz="4200" dirty="0" smtClean="0">
                <a:latin typeface="Times New Roman" panose="02020603050405020304" pitchFamily="18" charset="0"/>
                <a:cs typeface="Times New Roman" panose="02020603050405020304" pitchFamily="18" charset="0"/>
              </a:rPr>
              <a:t>Physical  Plant Services:  812-888-4227</a:t>
            </a:r>
          </a:p>
          <a:p>
            <a:pPr>
              <a:lnSpc>
                <a:spcPct val="80000"/>
              </a:lnSpc>
            </a:pPr>
            <a:endParaRPr lang="en-US" b="1" dirty="0" smtClean="0"/>
          </a:p>
          <a:p>
            <a:pPr lvl="1">
              <a:lnSpc>
                <a:spcPct val="80000"/>
              </a:lnSpc>
            </a:pPr>
            <a:endParaRPr lang="en-US" sz="1400" dirty="0" smtClean="0"/>
          </a:p>
          <a:p>
            <a:pPr>
              <a:lnSpc>
                <a:spcPct val="90000"/>
              </a:lnSpc>
            </a:pPr>
            <a:endParaRPr lang="en-US" dirty="0"/>
          </a:p>
        </p:txBody>
      </p:sp>
      <p:sp>
        <p:nvSpPr>
          <p:cNvPr id="11" name="Rectangle 10"/>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37965535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0391467" y="6121799"/>
            <a:ext cx="1933338" cy="561074"/>
            <a:chOff x="9467270" y="5873605"/>
            <a:chExt cx="1933338" cy="561074"/>
          </a:xfrm>
        </p:grpSpPr>
        <p:graphicFrame>
          <p:nvGraphicFramePr>
            <p:cNvPr id="7" name="Object 6"/>
            <p:cNvGraphicFramePr>
              <a:graphicFrameLocks noChangeAspect="1"/>
            </p:cNvGraphicFramePr>
            <p:nvPr>
              <p:extLst>
                <p:ext uri="{D42A27DB-BD31-4B8C-83A1-F6EECF244321}">
                  <p14:modId xmlns:p14="http://schemas.microsoft.com/office/powerpoint/2010/main" val="1462171570"/>
                </p:ext>
              </p:extLst>
            </p:nvPr>
          </p:nvGraphicFramePr>
          <p:xfrm>
            <a:off x="9467270" y="5873605"/>
            <a:ext cx="735416" cy="462925"/>
          </p:xfrm>
          <a:graphic>
            <a:graphicData uri="http://schemas.openxmlformats.org/presentationml/2006/ole">
              <mc:AlternateContent xmlns:mc="http://schemas.openxmlformats.org/markup-compatibility/2006">
                <mc:Choice xmlns:v="urn:schemas-microsoft-com:vml" Requires="v">
                  <p:oleObj spid="_x0000_s11390" name="CorelDRAW" r:id="rId4" imgW="2261654" imgH="1423291" progId="CorelDraw.Graphic.15">
                    <p:embed/>
                  </p:oleObj>
                </mc:Choice>
                <mc:Fallback>
                  <p:oleObj name="CorelDRAW" r:id="rId4" imgW="2261654" imgH="1423291" progId="CorelDraw.Graphic.15">
                    <p:embed/>
                    <p:pic>
                      <p:nvPicPr>
                        <p:cNvPr id="7" name="Object 6"/>
                        <p:cNvPicPr/>
                        <p:nvPr/>
                      </p:nvPicPr>
                      <p:blipFill>
                        <a:blip r:embed="rId5"/>
                        <a:stretch>
                          <a:fillRect/>
                        </a:stretch>
                      </p:blipFill>
                      <p:spPr>
                        <a:xfrm>
                          <a:off x="9467270" y="5873605"/>
                          <a:ext cx="735416" cy="462925"/>
                        </a:xfrm>
                        <a:prstGeom prst="rect">
                          <a:avLst/>
                        </a:prstGeom>
                      </p:spPr>
                    </p:pic>
                  </p:oleObj>
                </mc:Fallback>
              </mc:AlternateContent>
            </a:graphicData>
          </a:graphic>
        </p:graphicFrame>
        <p:sp>
          <p:nvSpPr>
            <p:cNvPr id="8" name="Rectangle 7"/>
            <p:cNvSpPr/>
            <p:nvPr/>
          </p:nvSpPr>
          <p:spPr>
            <a:xfrm>
              <a:off x="9730938" y="5880681"/>
              <a:ext cx="1669670" cy="553998"/>
            </a:xfrm>
            <a:prstGeom prst="rect">
              <a:avLst/>
            </a:prstGeom>
          </p:spPr>
          <p:txBody>
            <a:bodyPr wrap="square">
              <a:spAutoFit/>
            </a:bodyPr>
            <a:lstStyle/>
            <a:p>
              <a:pPr algn="ctr"/>
              <a:r>
                <a:rPr lang="en-US" sz="3000" b="1" dirty="0">
                  <a:ln w="9525">
                    <a:solidFill>
                      <a:schemeClr val="tx1"/>
                    </a:solidFill>
                    <a:prstDash val="solid"/>
                  </a:ln>
                  <a:effectLst>
                    <a:outerShdw blurRad="12700" dist="38100" dir="2700000" algn="tl" rotWithShape="0">
                      <a:schemeClr val="bg1">
                        <a:lumMod val="50000"/>
                      </a:schemeClr>
                    </a:outerShdw>
                    <a:reflection blurRad="6350" stA="55000" endA="300" endPos="45500" dir="5400000" sy="-100000" algn="bl" rotWithShape="0"/>
                  </a:effectLst>
                </a:rPr>
                <a:t>SEP</a:t>
              </a:r>
            </a:p>
          </p:txBody>
        </p:sp>
      </p:grpSp>
      <p:sp>
        <p:nvSpPr>
          <p:cNvPr id="12" name="Rectangle 11"/>
          <p:cNvSpPr/>
          <p:nvPr/>
        </p:nvSpPr>
        <p:spPr>
          <a:xfrm>
            <a:off x="0" y="0"/>
            <a:ext cx="2743200" cy="6858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975" y="586244"/>
            <a:ext cx="2671244" cy="2246769"/>
          </a:xfrm>
          <a:prstGeom prst="rect">
            <a:avLst/>
          </a:prstGeom>
          <a:noFill/>
        </p:spPr>
        <p:txBody>
          <a:bodyPr wrap="none" lIns="91440" tIns="45720" rIns="91440" bIns="45720">
            <a:spAutoFit/>
          </a:bodyPr>
          <a:lstStyle/>
          <a:p>
            <a:r>
              <a:rPr lang="en-US" sz="2000" b="1" dirty="0" smtClean="0">
                <a:ln w="0"/>
                <a:effectLst>
                  <a:outerShdw blurRad="38100" dist="19050" dir="2700000" algn="tl" rotWithShape="0">
                    <a:schemeClr val="dk1">
                      <a:alpha val="40000"/>
                    </a:schemeClr>
                  </a:outerShdw>
                </a:effectLst>
              </a:rPr>
              <a:t>Vincennes University</a:t>
            </a:r>
          </a:p>
          <a:p>
            <a:r>
              <a:rPr lang="en-US" sz="4000" b="1" dirty="0" smtClean="0">
                <a:ln w="0"/>
                <a:effectLst>
                  <a:outerShdw blurRad="38100" dist="19050" dir="2700000" algn="tl" rotWithShape="0">
                    <a:schemeClr val="dk1">
                      <a:alpha val="40000"/>
                    </a:schemeClr>
                  </a:outerShdw>
                </a:effectLst>
              </a:rPr>
              <a:t>Structure</a:t>
            </a:r>
          </a:p>
          <a:p>
            <a:r>
              <a:rPr lang="en-US" sz="4000" b="1" cap="none" spc="0" dirty="0" smtClean="0">
                <a:ln w="0"/>
                <a:effectLst>
                  <a:outerShdw blurRad="38100" dist="19050" dir="2700000" algn="tl" rotWithShape="0">
                    <a:schemeClr val="dk1">
                      <a:alpha val="40000"/>
                    </a:schemeClr>
                  </a:outerShdw>
                </a:effectLst>
              </a:rPr>
              <a:t>Emergency</a:t>
            </a:r>
          </a:p>
          <a:p>
            <a:r>
              <a:rPr lang="en-US" sz="4000" b="1" dirty="0" smtClean="0">
                <a:ln w="0"/>
                <a:effectLst>
                  <a:outerShdw blurRad="38100" dist="19050" dir="2700000" algn="tl" rotWithShape="0">
                    <a:schemeClr val="dk1">
                      <a:alpha val="40000"/>
                    </a:schemeClr>
                  </a:outerShdw>
                </a:effectLst>
              </a:rPr>
              <a:t>Plan</a:t>
            </a:r>
            <a:endParaRPr lang="en-US" sz="4000" b="1" cap="none" spc="0" dirty="0">
              <a:ln w="0"/>
              <a:effectLst>
                <a:outerShdw blurRad="38100" dist="19050" dir="2700000" algn="tl" rotWithShape="0">
                  <a:schemeClr val="dk1">
                    <a:alpha val="40000"/>
                  </a:schemeClr>
                </a:outerShdw>
              </a:effectLst>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85390240"/>
              </p:ext>
            </p:extLst>
          </p:nvPr>
        </p:nvGraphicFramePr>
        <p:xfrm>
          <a:off x="359810" y="2885029"/>
          <a:ext cx="2023575" cy="2026194"/>
        </p:xfrm>
        <a:graphic>
          <a:graphicData uri="http://schemas.openxmlformats.org/presentationml/2006/ole">
            <mc:AlternateContent xmlns:mc="http://schemas.openxmlformats.org/markup-compatibility/2006">
              <mc:Choice xmlns:v="urn:schemas-microsoft-com:vml" Requires="v">
                <p:oleObj spid="_x0000_s11391" name="CorelDRAW" r:id="rId6" imgW="1227251" imgH="1228682" progId="CorelDraw.Graphic.15">
                  <p:embed/>
                </p:oleObj>
              </mc:Choice>
              <mc:Fallback>
                <p:oleObj name="CorelDRAW" r:id="rId6" imgW="1227251" imgH="1228682" progId="CorelDraw.Graphic.15">
                  <p:embed/>
                  <p:pic>
                    <p:nvPicPr>
                      <p:cNvPr id="15" name="Object 14"/>
                      <p:cNvPicPr/>
                      <p:nvPr/>
                    </p:nvPicPr>
                    <p:blipFill>
                      <a:blip r:embed="rId7"/>
                      <a:stretch>
                        <a:fillRect/>
                      </a:stretch>
                    </p:blipFill>
                    <p:spPr>
                      <a:xfrm>
                        <a:off x="359810" y="2885029"/>
                        <a:ext cx="2023575" cy="2026194"/>
                      </a:xfrm>
                      <a:prstGeom prst="rect">
                        <a:avLst/>
                      </a:prstGeom>
                    </p:spPr>
                  </p:pic>
                </p:oleObj>
              </mc:Fallback>
            </mc:AlternateContent>
          </a:graphicData>
        </a:graphic>
      </p:graphicFrame>
      <p:sp>
        <p:nvSpPr>
          <p:cNvPr id="19" name="Title 4"/>
          <p:cNvSpPr txBox="1">
            <a:spLocks/>
          </p:cNvSpPr>
          <p:nvPr/>
        </p:nvSpPr>
        <p:spPr>
          <a:xfrm>
            <a:off x="2743194" y="95251"/>
            <a:ext cx="9448806" cy="76200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latin typeface="Times New Roman" panose="02020603050405020304" pitchFamily="18" charset="0"/>
                <a:cs typeface="Times New Roman" panose="02020603050405020304" pitchFamily="18" charset="0"/>
              </a:rPr>
              <a:t>Emergency Warning Notification</a:t>
            </a:r>
          </a:p>
        </p:txBody>
      </p:sp>
      <p:sp>
        <p:nvSpPr>
          <p:cNvPr id="14" name="Content Placeholder 6"/>
          <p:cNvSpPr txBox="1">
            <a:spLocks/>
          </p:cNvSpPr>
          <p:nvPr/>
        </p:nvSpPr>
        <p:spPr>
          <a:xfrm>
            <a:off x="3454349" y="1197226"/>
            <a:ext cx="8026496" cy="5320798"/>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457200" indent="-457200" algn="l">
              <a:spcBef>
                <a:spcPts val="0"/>
              </a:spcBef>
              <a:spcAft>
                <a:spcPts val="0"/>
              </a:spcAft>
              <a:buSzPct val="100000"/>
              <a:buFont typeface="Arial" panose="020B0604020202020204" pitchFamily="34" charset="0"/>
              <a:buChar char="•"/>
            </a:pPr>
            <a:r>
              <a:rPr lang="en-US" dirty="0" smtClean="0">
                <a:solidFill>
                  <a:schemeClr val="tx2"/>
                </a:solidFill>
                <a:latin typeface="Times New Roman" panose="02020603050405020304" pitchFamily="18" charset="0"/>
                <a:cs typeface="Times New Roman" panose="02020603050405020304" pitchFamily="18" charset="0"/>
              </a:rPr>
              <a:t>All-Hazards Emergency Warning Sirens (</a:t>
            </a:r>
            <a:r>
              <a:rPr lang="en-US" b="1" dirty="0" smtClean="0">
                <a:solidFill>
                  <a:schemeClr val="tx2"/>
                </a:solidFill>
                <a:latin typeface="Times New Roman" panose="02020603050405020304" pitchFamily="18" charset="0"/>
                <a:cs typeface="Times New Roman" panose="02020603050405020304" pitchFamily="18" charset="0"/>
              </a:rPr>
              <a:t>Shelter-In-Place</a:t>
            </a:r>
            <a:r>
              <a:rPr lang="en-US" dirty="0" smtClean="0">
                <a:solidFill>
                  <a:schemeClr val="tx2"/>
                </a:solidFill>
                <a:latin typeface="Times New Roman" panose="02020603050405020304" pitchFamily="18" charset="0"/>
                <a:cs typeface="Times New Roman" panose="02020603050405020304" pitchFamily="18" charset="0"/>
              </a:rPr>
              <a:t>)</a:t>
            </a:r>
          </a:p>
          <a:p>
            <a:pPr marL="457200" indent="-457200" algn="l">
              <a:spcBef>
                <a:spcPts val="0"/>
              </a:spcBef>
              <a:spcAft>
                <a:spcPts val="0"/>
              </a:spcAft>
              <a:buSzPct val="100000"/>
              <a:buFont typeface="Arial" panose="020B0604020202020204" pitchFamily="34" charset="0"/>
              <a:buChar char="•"/>
            </a:pPr>
            <a:endParaRPr lang="en-US" dirty="0" smtClean="0">
              <a:solidFill>
                <a:schemeClr val="tx2"/>
              </a:solidFill>
              <a:latin typeface="Times New Roman" panose="02020603050405020304" pitchFamily="18" charset="0"/>
              <a:cs typeface="Times New Roman" panose="02020603050405020304" pitchFamily="18" charset="0"/>
            </a:endParaRPr>
          </a:p>
          <a:p>
            <a:pPr marL="457200" indent="-457200" algn="l">
              <a:spcBef>
                <a:spcPts val="0"/>
              </a:spcBef>
              <a:spcAft>
                <a:spcPts val="0"/>
              </a:spcAft>
              <a:buSzPct val="100000"/>
              <a:buFont typeface="Arial" panose="020B0604020202020204" pitchFamily="34" charset="0"/>
              <a:buChar char="•"/>
            </a:pPr>
            <a:r>
              <a:rPr lang="en-US" dirty="0" smtClean="0">
                <a:solidFill>
                  <a:schemeClr val="tx2"/>
                </a:solidFill>
                <a:latin typeface="Times New Roman" panose="02020603050405020304" pitchFamily="18" charset="0"/>
                <a:cs typeface="Times New Roman" panose="02020603050405020304" pitchFamily="18" charset="0"/>
              </a:rPr>
              <a:t>Fire Alarms (</a:t>
            </a:r>
            <a:r>
              <a:rPr lang="en-US" b="1" dirty="0" smtClean="0">
                <a:solidFill>
                  <a:schemeClr val="tx2"/>
                </a:solidFill>
                <a:latin typeface="Times New Roman" panose="02020603050405020304" pitchFamily="18" charset="0"/>
                <a:cs typeface="Times New Roman" panose="02020603050405020304" pitchFamily="18" charset="0"/>
              </a:rPr>
              <a:t>Evacuate</a:t>
            </a:r>
            <a:r>
              <a:rPr lang="en-US" dirty="0" smtClean="0">
                <a:solidFill>
                  <a:schemeClr val="tx2"/>
                </a:solidFill>
                <a:latin typeface="Times New Roman" panose="02020603050405020304" pitchFamily="18" charset="0"/>
                <a:cs typeface="Times New Roman" panose="02020603050405020304" pitchFamily="18" charset="0"/>
              </a:rPr>
              <a:t> the Building)</a:t>
            </a:r>
          </a:p>
          <a:p>
            <a:pPr marL="457200" indent="-457200" algn="l">
              <a:spcBef>
                <a:spcPts val="0"/>
              </a:spcBef>
              <a:spcAft>
                <a:spcPts val="0"/>
              </a:spcAft>
              <a:buSzPct val="100000"/>
              <a:buFont typeface="Arial" panose="020B0604020202020204" pitchFamily="34" charset="0"/>
              <a:buChar char="•"/>
            </a:pPr>
            <a:endParaRPr lang="en-US" dirty="0">
              <a:solidFill>
                <a:schemeClr val="tx2"/>
              </a:solidFill>
              <a:latin typeface="Times New Roman" panose="02020603050405020304" pitchFamily="18" charset="0"/>
              <a:cs typeface="Times New Roman" panose="02020603050405020304" pitchFamily="18" charset="0"/>
            </a:endParaRPr>
          </a:p>
          <a:p>
            <a:pPr marL="457200" indent="-457200" algn="l">
              <a:spcBef>
                <a:spcPts val="0"/>
              </a:spcBef>
              <a:spcAft>
                <a:spcPts val="0"/>
              </a:spcAft>
              <a:buSzPct val="100000"/>
              <a:buFont typeface="Arial" panose="020B0604020202020204" pitchFamily="34" charset="0"/>
              <a:buChar char="•"/>
            </a:pPr>
            <a:r>
              <a:rPr lang="en-US" dirty="0" smtClean="0">
                <a:solidFill>
                  <a:schemeClr val="tx2"/>
                </a:solidFill>
                <a:latin typeface="Times New Roman" panose="02020603050405020304" pitchFamily="18" charset="0"/>
                <a:cs typeface="Times New Roman" panose="02020603050405020304" pitchFamily="18" charset="0"/>
              </a:rPr>
              <a:t>Vincennes University E-Alert</a:t>
            </a:r>
          </a:p>
          <a:p>
            <a:pPr algn="l">
              <a:spcBef>
                <a:spcPts val="0"/>
              </a:spcBef>
              <a:spcAft>
                <a:spcPts val="0"/>
              </a:spcAft>
              <a:buSzPct val="100000"/>
            </a:pPr>
            <a:endParaRPr lang="en-US" dirty="0" smtClean="0">
              <a:solidFill>
                <a:schemeClr val="tx2"/>
              </a:solidFill>
              <a:latin typeface="Times New Roman" panose="02020603050405020304" pitchFamily="18" charset="0"/>
              <a:cs typeface="Times New Roman" panose="02020603050405020304" pitchFamily="18" charset="0"/>
            </a:endParaRPr>
          </a:p>
          <a:p>
            <a:pPr marL="1257300" lvl="2" indent="-342900" algn="l">
              <a:lnSpc>
                <a:spcPct val="120000"/>
              </a:lnSpc>
              <a:spcBef>
                <a:spcPts val="0"/>
              </a:spcBef>
              <a:spcAft>
                <a:spcPts val="0"/>
              </a:spcAft>
              <a:buSzPct val="100000"/>
              <a:buFont typeface="Times New Roman" panose="02020603050405020304" pitchFamily="18" charset="0"/>
              <a:buChar char="⁃"/>
            </a:pPr>
            <a:r>
              <a:rPr lang="en-US" sz="2000" dirty="0" smtClean="0">
                <a:solidFill>
                  <a:schemeClr val="tx2"/>
                </a:solidFill>
                <a:latin typeface="Times New Roman" panose="02020603050405020304" pitchFamily="18" charset="0"/>
                <a:cs typeface="Times New Roman" panose="02020603050405020304" pitchFamily="18" charset="0"/>
              </a:rPr>
              <a:t>An e-mail will be sent to all people with a </a:t>
            </a:r>
            <a:r>
              <a:rPr lang="en-US" sz="2000" b="1" dirty="0" smtClean="0">
                <a:solidFill>
                  <a:schemeClr val="tx2"/>
                </a:solidFill>
                <a:latin typeface="Times New Roman" panose="02020603050405020304" pitchFamily="18" charset="0"/>
                <a:cs typeface="Times New Roman" panose="02020603050405020304" pitchFamily="18" charset="0"/>
              </a:rPr>
              <a:t>vinu.edu</a:t>
            </a:r>
            <a:r>
              <a:rPr lang="en-US" sz="2000" dirty="0" smtClean="0">
                <a:solidFill>
                  <a:schemeClr val="tx2"/>
                </a:solidFill>
                <a:latin typeface="Times New Roman" panose="02020603050405020304" pitchFamily="18" charset="0"/>
                <a:cs typeface="Times New Roman" panose="02020603050405020304" pitchFamily="18" charset="0"/>
              </a:rPr>
              <a:t> address.</a:t>
            </a:r>
          </a:p>
          <a:p>
            <a:pPr lvl="2" algn="l">
              <a:lnSpc>
                <a:spcPct val="120000"/>
              </a:lnSpc>
              <a:spcBef>
                <a:spcPts val="0"/>
              </a:spcBef>
              <a:spcAft>
                <a:spcPts val="0"/>
              </a:spcAft>
              <a:buSzPct val="100000"/>
            </a:pPr>
            <a:endParaRPr lang="en-US" sz="2000" dirty="0" smtClean="0">
              <a:solidFill>
                <a:schemeClr val="tx2"/>
              </a:solidFill>
              <a:latin typeface="Times New Roman" panose="02020603050405020304" pitchFamily="18" charset="0"/>
              <a:cs typeface="Times New Roman" panose="02020603050405020304" pitchFamily="18" charset="0"/>
            </a:endParaRPr>
          </a:p>
          <a:p>
            <a:pPr marL="1714500" lvl="3" indent="-342900" algn="l">
              <a:lnSpc>
                <a:spcPct val="120000"/>
              </a:lnSpc>
              <a:spcBef>
                <a:spcPts val="0"/>
              </a:spcBef>
              <a:spcAft>
                <a:spcPts val="0"/>
              </a:spcAft>
              <a:buSzPct val="100000"/>
              <a:buFont typeface="Wingdings" panose="05000000000000000000" pitchFamily="2" charset="2"/>
              <a:buChar char="Ø"/>
            </a:pPr>
            <a:r>
              <a:rPr lang="en-US" sz="1800" dirty="0">
                <a:solidFill>
                  <a:schemeClr val="tx2"/>
                </a:solidFill>
                <a:latin typeface="Times New Roman" panose="02020603050405020304" pitchFamily="18" charset="0"/>
                <a:cs typeface="Times New Roman" panose="02020603050405020304" pitchFamily="18" charset="0"/>
              </a:rPr>
              <a:t>	</a:t>
            </a:r>
            <a:r>
              <a:rPr lang="en-US" sz="1800" dirty="0" smtClean="0">
                <a:solidFill>
                  <a:schemeClr val="tx2"/>
                </a:solidFill>
                <a:latin typeface="Times New Roman" panose="02020603050405020304" pitchFamily="18" charset="0"/>
                <a:cs typeface="Times New Roman" panose="02020603050405020304" pitchFamily="18" charset="0"/>
              </a:rPr>
              <a:t>Building Managers begin their internal notification procedures once the mass e-mail is received.  This could be specific information that needs “pushed out”</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smtClean="0">
                <a:solidFill>
                  <a:schemeClr val="tx2"/>
                </a:solidFill>
                <a:latin typeface="Times New Roman" panose="02020603050405020304" pitchFamily="18" charset="0"/>
                <a:cs typeface="Times New Roman" panose="02020603050405020304" pitchFamily="18" charset="0"/>
              </a:rPr>
              <a:t>to Assistant Managers or specific people.  The Assistant Managers, or authorized person will then forward the email to others in the building or go to offices or rooms in person.  Signs may be posted on doors on in hallways.</a:t>
            </a:r>
          </a:p>
          <a:p>
            <a:pPr algn="l">
              <a:lnSpc>
                <a:spcPct val="120000"/>
              </a:lnSpc>
              <a:spcBef>
                <a:spcPts val="0"/>
              </a:spcBef>
              <a:spcAft>
                <a:spcPts val="0"/>
              </a:spcAft>
            </a:pPr>
            <a:endParaRPr lang="en-US" sz="3500" dirty="0" smtClean="0">
              <a:solidFill>
                <a:schemeClr val="tx2"/>
              </a:solidFill>
              <a:latin typeface="Times New Roman" panose="02020603050405020304" pitchFamily="18" charset="0"/>
              <a:cs typeface="Times New Roman" panose="02020603050405020304" pitchFamily="18" charset="0"/>
            </a:endParaRPr>
          </a:p>
          <a:p>
            <a:pPr>
              <a:lnSpc>
                <a:spcPct val="80000"/>
              </a:lnSpc>
            </a:pPr>
            <a:endParaRPr lang="en-US" b="1" dirty="0" smtClean="0">
              <a:solidFill>
                <a:schemeClr val="tx2"/>
              </a:solidFill>
            </a:endParaRPr>
          </a:p>
          <a:p>
            <a:pPr lvl="1">
              <a:lnSpc>
                <a:spcPct val="80000"/>
              </a:lnSpc>
            </a:pPr>
            <a:endParaRPr lang="en-US" sz="1400" dirty="0" smtClean="0">
              <a:solidFill>
                <a:schemeClr val="tx2"/>
              </a:solidFill>
            </a:endParaRPr>
          </a:p>
          <a:p>
            <a:pPr>
              <a:lnSpc>
                <a:spcPct val="90000"/>
              </a:lnSpc>
            </a:pPr>
            <a:endParaRPr lang="en-US" dirty="0">
              <a:solidFill>
                <a:schemeClr val="tx2"/>
              </a:solidFill>
            </a:endParaRPr>
          </a:p>
        </p:txBody>
      </p:sp>
      <p:sp>
        <p:nvSpPr>
          <p:cNvPr id="17" name="Rectangle 16"/>
          <p:cNvSpPr/>
          <p:nvPr/>
        </p:nvSpPr>
        <p:spPr>
          <a:xfrm>
            <a:off x="209548" y="5999318"/>
            <a:ext cx="2324098" cy="707886"/>
          </a:xfrm>
          <a:prstGeom prst="rect">
            <a:avLst/>
          </a:prstGeom>
          <a:noFill/>
        </p:spPr>
        <p:txBody>
          <a:bodyPr wrap="none" lIns="91440" tIns="45720" rIns="91440" bIns="45720">
            <a:spAutoFit/>
          </a:bodyPr>
          <a:lstStyle/>
          <a:p>
            <a:pPr algn="ctr"/>
            <a:r>
              <a:rPr lang="en-US" sz="2000" b="1" dirty="0" smtClean="0">
                <a:ln w="0"/>
                <a:effectLst>
                  <a:outerShdw blurRad="38100" dist="19050" dir="2700000" algn="tl" rotWithShape="0">
                    <a:schemeClr val="dk1">
                      <a:alpha val="40000"/>
                    </a:schemeClr>
                  </a:outerShdw>
                </a:effectLst>
              </a:rPr>
              <a:t>PE COMPLEX</a:t>
            </a:r>
          </a:p>
          <a:p>
            <a:pPr algn="ctr"/>
            <a:r>
              <a:rPr lang="en-US" sz="2000" b="1" dirty="0" smtClean="0">
                <a:ln w="0"/>
                <a:effectLst>
                  <a:outerShdw blurRad="38100" dist="19050" dir="2700000" algn="tl" rotWithShape="0">
                    <a:schemeClr val="dk1">
                      <a:alpha val="40000"/>
                    </a:schemeClr>
                  </a:outerShdw>
                </a:effectLst>
              </a:rPr>
              <a:t>Vincennes Campus</a:t>
            </a:r>
          </a:p>
        </p:txBody>
      </p:sp>
    </p:spTree>
    <p:extLst>
      <p:ext uri="{BB962C8B-B14F-4D97-AF65-F5344CB8AC3E}">
        <p14:creationId xmlns:p14="http://schemas.microsoft.com/office/powerpoint/2010/main" val="374159434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Slate</Template>
  <TotalTime>9033</TotalTime>
  <Words>2026</Words>
  <Application>Microsoft Office PowerPoint</Application>
  <PresentationFormat>Widescreen</PresentationFormat>
  <Paragraphs>475</Paragraphs>
  <Slides>31</Slides>
  <Notes>0</Notes>
  <HiddenSlides>0</HiddenSlides>
  <MMClips>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2" baseType="lpstr">
      <vt:lpstr>Arial</vt:lpstr>
      <vt:lpstr>Arial Black</vt:lpstr>
      <vt:lpstr>Calibri</vt:lpstr>
      <vt:lpstr>Calisto MT</vt:lpstr>
      <vt:lpstr>Times New Roman</vt:lpstr>
      <vt:lpstr>Trebuchet MS</vt:lpstr>
      <vt:lpstr>Wingdings</vt:lpstr>
      <vt:lpstr>Wingdings 2</vt:lpstr>
      <vt:lpstr>ヒラギノ角ゴ Pro W3</vt:lpstr>
      <vt:lpstr>Slate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Vincennes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Faculty</dc:creator>
  <cp:lastModifiedBy>Faculty</cp:lastModifiedBy>
  <cp:revision>96</cp:revision>
  <dcterms:created xsi:type="dcterms:W3CDTF">2020-10-19T16:51:54Z</dcterms:created>
  <dcterms:modified xsi:type="dcterms:W3CDTF">2021-09-21T17:07:39Z</dcterms:modified>
  <cp:contentStatus/>
</cp:coreProperties>
</file>